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7"/>
  </p:notesMasterIdLst>
  <p:handoutMasterIdLst>
    <p:handoutMasterId r:id="rId38"/>
  </p:handoutMasterIdLst>
  <p:sldIdLst>
    <p:sldId id="256" r:id="rId2"/>
    <p:sldId id="519" r:id="rId3"/>
    <p:sldId id="321" r:id="rId4"/>
    <p:sldId id="325" r:id="rId5"/>
    <p:sldId id="542" r:id="rId6"/>
    <p:sldId id="383" r:id="rId7"/>
    <p:sldId id="393" r:id="rId8"/>
    <p:sldId id="384" r:id="rId9"/>
    <p:sldId id="506" r:id="rId10"/>
    <p:sldId id="507" r:id="rId11"/>
    <p:sldId id="541" r:id="rId12"/>
    <p:sldId id="550" r:id="rId13"/>
    <p:sldId id="548" r:id="rId14"/>
    <p:sldId id="549" r:id="rId15"/>
    <p:sldId id="543" r:id="rId16"/>
    <p:sldId id="547" r:id="rId17"/>
    <p:sldId id="394" r:id="rId18"/>
    <p:sldId id="432" r:id="rId19"/>
    <p:sldId id="423" r:id="rId20"/>
    <p:sldId id="437" r:id="rId21"/>
    <p:sldId id="544" r:id="rId22"/>
    <p:sldId id="513" r:id="rId23"/>
    <p:sldId id="515" r:id="rId24"/>
    <p:sldId id="527" r:id="rId25"/>
    <p:sldId id="551" r:id="rId26"/>
    <p:sldId id="533" r:id="rId27"/>
    <p:sldId id="536" r:id="rId28"/>
    <p:sldId id="523" r:id="rId29"/>
    <p:sldId id="524" r:id="rId30"/>
    <p:sldId id="460" r:id="rId31"/>
    <p:sldId id="446" r:id="rId32"/>
    <p:sldId id="518" r:id="rId33"/>
    <p:sldId id="447" r:id="rId34"/>
    <p:sldId id="449" r:id="rId35"/>
    <p:sldId id="450" r:id="rId36"/>
  </p:sldIdLst>
  <p:sldSz cx="9144000" cy="6858000" type="screen4x3"/>
  <p:notesSz cx="7053263" cy="93091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32">
          <p15:clr>
            <a:srgbClr val="A4A3A4"/>
          </p15:clr>
        </p15:guide>
        <p15:guide id="2" pos="22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7A"/>
    <a:srgbClr val="009900"/>
    <a:srgbClr val="99FFCC"/>
    <a:srgbClr val="FF0000"/>
    <a:srgbClr val="CCFFCC"/>
    <a:srgbClr val="1F05BD"/>
    <a:srgbClr val="CC00CC"/>
    <a:srgbClr val="CCFFFF"/>
    <a:srgbClr val="FFFF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7" autoAdjust="0"/>
    <p:restoredTop sz="84116" autoAdjust="0"/>
  </p:normalViewPr>
  <p:slideViewPr>
    <p:cSldViewPr snapToGrid="0">
      <p:cViewPr>
        <p:scale>
          <a:sx n="70" d="100"/>
          <a:sy n="70" d="100"/>
        </p:scale>
        <p:origin x="-1589" y="-86"/>
      </p:cViewPr>
      <p:guideLst>
        <p:guide orient="horz" pos="2160"/>
        <p:guide pos="2880"/>
      </p:guideLst>
    </p:cSldViewPr>
  </p:slideViewPr>
  <p:outlineViewPr>
    <p:cViewPr>
      <p:scale>
        <a:sx n="33" d="100"/>
        <a:sy n="33" d="100"/>
      </p:scale>
      <p:origin x="0" y="3254"/>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488" y="216"/>
      </p:cViewPr>
      <p:guideLst>
        <p:guide orient="horz" pos="2932"/>
        <p:guide pos="222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7.wmf"/><Relationship Id="rId4"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5" Type="http://schemas.openxmlformats.org/officeDocument/2006/relationships/image" Target="../media/image81.wmf"/><Relationship Id="rId4" Type="http://schemas.openxmlformats.org/officeDocument/2006/relationships/image" Target="../media/image8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1" y="0"/>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t" anchorCtr="0" compatLnSpc="1">
            <a:prstTxWarp prst="textNoShape">
              <a:avLst/>
            </a:prstTxWarp>
          </a:bodyPr>
          <a:lstStyle>
            <a:lvl1pPr eaLnBrk="0" hangingPunct="0">
              <a:defRPr sz="1100"/>
            </a:lvl1pPr>
          </a:lstStyle>
          <a:p>
            <a:endParaRPr lang="en-US" altLang="zh-CN"/>
          </a:p>
        </p:txBody>
      </p:sp>
      <p:sp>
        <p:nvSpPr>
          <p:cNvPr id="96259" name="Rectangle 3"/>
          <p:cNvSpPr>
            <a:spLocks noGrp="1" noChangeArrowheads="1"/>
          </p:cNvSpPr>
          <p:nvPr>
            <p:ph type="dt" sz="quarter" idx="1"/>
          </p:nvPr>
        </p:nvSpPr>
        <p:spPr bwMode="auto">
          <a:xfrm>
            <a:off x="3995063" y="0"/>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t" anchorCtr="0" compatLnSpc="1">
            <a:prstTxWarp prst="textNoShape">
              <a:avLst/>
            </a:prstTxWarp>
          </a:bodyPr>
          <a:lstStyle>
            <a:lvl1pPr algn="r" eaLnBrk="0" hangingPunct="0">
              <a:defRPr sz="1100"/>
            </a:lvl1pPr>
          </a:lstStyle>
          <a:p>
            <a:fld id="{2DE7FBDA-A7F9-4F59-818D-1E455944512A}" type="datetimeFigureOut">
              <a:rPr lang="zh-CN" altLang="en-US"/>
              <a:pPr/>
              <a:t>2017/3/24</a:t>
            </a:fld>
            <a:endParaRPr lang="en-US" altLang="zh-CN"/>
          </a:p>
        </p:txBody>
      </p:sp>
      <p:sp>
        <p:nvSpPr>
          <p:cNvPr id="96260" name="Rectangle 4"/>
          <p:cNvSpPr>
            <a:spLocks noGrp="1" noChangeArrowheads="1"/>
          </p:cNvSpPr>
          <p:nvPr>
            <p:ph type="ftr" sz="quarter" idx="2"/>
          </p:nvPr>
        </p:nvSpPr>
        <p:spPr bwMode="auto">
          <a:xfrm>
            <a:off x="1" y="8842706"/>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b" anchorCtr="0" compatLnSpc="1">
            <a:prstTxWarp prst="textNoShape">
              <a:avLst/>
            </a:prstTxWarp>
          </a:bodyPr>
          <a:lstStyle>
            <a:lvl1pPr eaLnBrk="0" hangingPunct="0">
              <a:defRPr sz="1100"/>
            </a:lvl1pPr>
          </a:lstStyle>
          <a:p>
            <a:endParaRPr lang="en-US" altLang="zh-CN"/>
          </a:p>
        </p:txBody>
      </p:sp>
      <p:sp>
        <p:nvSpPr>
          <p:cNvPr id="96261" name="Rectangle 5"/>
          <p:cNvSpPr>
            <a:spLocks noGrp="1" noChangeArrowheads="1"/>
          </p:cNvSpPr>
          <p:nvPr>
            <p:ph type="sldNum" sz="quarter" idx="3"/>
          </p:nvPr>
        </p:nvSpPr>
        <p:spPr bwMode="auto">
          <a:xfrm>
            <a:off x="3995063" y="8842706"/>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b" anchorCtr="0" compatLnSpc="1">
            <a:prstTxWarp prst="textNoShape">
              <a:avLst/>
            </a:prstTxWarp>
          </a:bodyPr>
          <a:lstStyle>
            <a:lvl1pPr algn="r" eaLnBrk="0" hangingPunct="0">
              <a:defRPr sz="1100"/>
            </a:lvl1pPr>
          </a:lstStyle>
          <a:p>
            <a:fld id="{25CD2C88-B722-4B21-916E-DAF2FB8BBA29}" type="slidenum">
              <a:rPr lang="zh-CN" altLang="en-US"/>
              <a:pPr/>
              <a:t>‹#›</a:t>
            </a:fld>
            <a:endParaRPr lang="en-US" altLang="zh-CN"/>
          </a:p>
        </p:txBody>
      </p:sp>
    </p:spTree>
    <p:extLst>
      <p:ext uri="{BB962C8B-B14F-4D97-AF65-F5344CB8AC3E}">
        <p14:creationId xmlns:p14="http://schemas.microsoft.com/office/powerpoint/2010/main" val="2107047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56624" cy="464950"/>
          </a:xfrm>
          <a:prstGeom prst="rect">
            <a:avLst/>
          </a:prstGeom>
        </p:spPr>
        <p:txBody>
          <a:bodyPr vert="horz" wrap="square" lIns="93491" tIns="46746" rIns="93491" bIns="46746" numCol="1" anchor="t" anchorCtr="0" compatLnSpc="1">
            <a:prstTxWarp prst="textNoShape">
              <a:avLst/>
            </a:prstTxWarp>
          </a:bodyPr>
          <a:lstStyle>
            <a:lvl1pPr>
              <a:defRPr sz="1200">
                <a:latin typeface="Calibri" pitchFamily="34" charset="0"/>
              </a:defRPr>
            </a:lvl1pPr>
          </a:lstStyle>
          <a:p>
            <a:endParaRPr lang="en-US" altLang="zh-CN"/>
          </a:p>
        </p:txBody>
      </p:sp>
      <p:sp>
        <p:nvSpPr>
          <p:cNvPr id="3" name="Date Placeholder 2"/>
          <p:cNvSpPr>
            <a:spLocks noGrp="1"/>
          </p:cNvSpPr>
          <p:nvPr>
            <p:ph type="dt" idx="1"/>
          </p:nvPr>
        </p:nvSpPr>
        <p:spPr>
          <a:xfrm>
            <a:off x="3995063" y="0"/>
            <a:ext cx="3056624" cy="464950"/>
          </a:xfrm>
          <a:prstGeom prst="rect">
            <a:avLst/>
          </a:prstGeom>
        </p:spPr>
        <p:txBody>
          <a:bodyPr vert="horz" wrap="square" lIns="93491" tIns="46746" rIns="93491" bIns="46746" numCol="1" anchor="t" anchorCtr="0" compatLnSpc="1">
            <a:prstTxWarp prst="textNoShape">
              <a:avLst/>
            </a:prstTxWarp>
          </a:bodyPr>
          <a:lstStyle>
            <a:lvl1pPr algn="r">
              <a:defRPr sz="1200">
                <a:latin typeface="Calibri" pitchFamily="34" charset="0"/>
              </a:defRPr>
            </a:lvl1pPr>
          </a:lstStyle>
          <a:p>
            <a:pPr>
              <a:defRPr/>
            </a:pPr>
            <a:fld id="{78EEC0A2-7631-4447-A9A4-BB1FAFCE19DB}" type="datetimeFigureOut">
              <a:rPr lang="zh-CN" altLang="en-US"/>
              <a:pPr>
                <a:defRPr/>
              </a:pPr>
              <a:t>2017/3/24</a:t>
            </a:fld>
            <a:endParaRPr lang="en-US" altLang="zh-CN"/>
          </a:p>
        </p:txBody>
      </p:sp>
      <p:sp>
        <p:nvSpPr>
          <p:cNvPr id="4" name="Slide Image Placeholder 3"/>
          <p:cNvSpPr>
            <a:spLocks noGrp="1" noRot="1" noChangeAspect="1"/>
          </p:cNvSpPr>
          <p:nvPr>
            <p:ph type="sldImg" idx="2"/>
          </p:nvPr>
        </p:nvSpPr>
        <p:spPr>
          <a:xfrm>
            <a:off x="1198563" y="698500"/>
            <a:ext cx="4656137" cy="3490913"/>
          </a:xfrm>
          <a:prstGeom prst="rect">
            <a:avLst/>
          </a:prstGeom>
          <a:noFill/>
          <a:ln w="12700">
            <a:solidFill>
              <a:prstClr val="black"/>
            </a:solidFill>
          </a:ln>
        </p:spPr>
        <p:txBody>
          <a:bodyPr vert="horz" lIns="93491" tIns="46746" rIns="93491" bIns="46746" rtlCol="0" anchor="ctr"/>
          <a:lstStyle/>
          <a:p>
            <a:pPr lvl="0"/>
            <a:endParaRPr lang="en-US" noProof="0"/>
          </a:p>
        </p:txBody>
      </p:sp>
      <p:sp>
        <p:nvSpPr>
          <p:cNvPr id="5" name="Notes Placeholder 4"/>
          <p:cNvSpPr>
            <a:spLocks noGrp="1"/>
          </p:cNvSpPr>
          <p:nvPr>
            <p:ph type="body" sz="quarter" idx="3"/>
          </p:nvPr>
        </p:nvSpPr>
        <p:spPr>
          <a:xfrm>
            <a:off x="705012" y="4421353"/>
            <a:ext cx="5643241" cy="4188879"/>
          </a:xfrm>
          <a:prstGeom prst="rect">
            <a:avLst/>
          </a:prstGeom>
        </p:spPr>
        <p:txBody>
          <a:bodyPr vert="horz" lIns="93491" tIns="46746" rIns="93491" bIns="4674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842706"/>
            <a:ext cx="3056624" cy="464950"/>
          </a:xfrm>
          <a:prstGeom prst="rect">
            <a:avLst/>
          </a:prstGeom>
        </p:spPr>
        <p:txBody>
          <a:bodyPr vert="horz" wrap="square" lIns="93491" tIns="46746" rIns="93491" bIns="46746" numCol="1" anchor="b" anchorCtr="0" compatLnSpc="1">
            <a:prstTxWarp prst="textNoShape">
              <a:avLst/>
            </a:prstTxWarp>
          </a:bodyPr>
          <a:lstStyle>
            <a:lvl1pPr>
              <a:defRPr sz="1200">
                <a:latin typeface="Calibri" pitchFamily="34" charset="0"/>
              </a:defRPr>
            </a:lvl1pPr>
          </a:lstStyle>
          <a:p>
            <a:endParaRPr lang="en-US" altLang="zh-CN"/>
          </a:p>
        </p:txBody>
      </p:sp>
      <p:sp>
        <p:nvSpPr>
          <p:cNvPr id="7" name="Slide Number Placeholder 6"/>
          <p:cNvSpPr>
            <a:spLocks noGrp="1"/>
          </p:cNvSpPr>
          <p:nvPr>
            <p:ph type="sldNum" sz="quarter" idx="5"/>
          </p:nvPr>
        </p:nvSpPr>
        <p:spPr>
          <a:xfrm>
            <a:off x="3995063" y="8842706"/>
            <a:ext cx="3056624" cy="464950"/>
          </a:xfrm>
          <a:prstGeom prst="rect">
            <a:avLst/>
          </a:prstGeom>
        </p:spPr>
        <p:txBody>
          <a:bodyPr vert="horz" wrap="square" lIns="93491" tIns="46746" rIns="93491" bIns="46746" numCol="1" anchor="b" anchorCtr="0" compatLnSpc="1">
            <a:prstTxWarp prst="textNoShape">
              <a:avLst/>
            </a:prstTxWarp>
          </a:bodyPr>
          <a:lstStyle>
            <a:lvl1pPr algn="r">
              <a:defRPr sz="1200">
                <a:latin typeface="Calibri" pitchFamily="34" charset="0"/>
              </a:defRPr>
            </a:lvl1pPr>
          </a:lstStyle>
          <a:p>
            <a:pPr>
              <a:defRPr/>
            </a:pPr>
            <a:fld id="{661DA317-35DB-41B2-B50F-864EDD60E917}" type="slidenum">
              <a:rPr lang="zh-CN" altLang="en-US"/>
              <a:pPr>
                <a:defRPr/>
              </a:pPr>
              <a:t>‹#›</a:t>
            </a:fld>
            <a:endParaRPr lang="en-US" altLang="zh-CN"/>
          </a:p>
        </p:txBody>
      </p:sp>
    </p:spTree>
    <p:extLst>
      <p:ext uri="{BB962C8B-B14F-4D97-AF65-F5344CB8AC3E}">
        <p14:creationId xmlns:p14="http://schemas.microsoft.com/office/powerpoint/2010/main" val="7772739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5"/>
          </p:nvPr>
        </p:nvSpPr>
        <p:spPr/>
        <p:txBody>
          <a:bodyPr/>
          <a:lstStyle/>
          <a:p>
            <a:pPr>
              <a:defRPr/>
            </a:pPr>
            <a:fld id="{47C6C07B-5FA7-4C0D-9CFB-8094B9B013EA}" type="slidenum">
              <a:rPr lang="zh-CN" altLang="en-US"/>
              <a:pPr>
                <a:defRPr/>
              </a:pPr>
              <a:t>1</a:t>
            </a:fld>
            <a:endParaRPr lang="en-US" altLang="zh-CN"/>
          </a:p>
        </p:txBody>
      </p:sp>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defRPr/>
            </a:pPr>
            <a:r>
              <a:rPr lang="en-US" altLang="zh-CN" dirty="0">
                <a:latin typeface="Times New Roman" panose="02020603050405020304" pitchFamily="18" charset="0"/>
                <a:cs typeface="Times New Roman" panose="02020603050405020304" pitchFamily="18" charset="0"/>
              </a:rPr>
              <a:t>Good</a:t>
            </a:r>
            <a:r>
              <a:rPr lang="en-US" altLang="zh-CN" baseline="0" dirty="0">
                <a:latin typeface="Times New Roman" panose="02020603050405020304" pitchFamily="18" charset="0"/>
                <a:cs typeface="Times New Roman" panose="02020603050405020304" pitchFamily="18" charset="0"/>
              </a:rPr>
              <a:t> afternoon everyone; my name is Yuan </a:t>
            </a:r>
            <a:r>
              <a:rPr lang="en-US" altLang="zh-CN" baseline="0" dirty="0" err="1">
                <a:latin typeface="Times New Roman" panose="02020603050405020304" pitchFamily="18" charset="0"/>
                <a:cs typeface="Times New Roman" panose="02020603050405020304" pitchFamily="18" charset="0"/>
              </a:rPr>
              <a:t>Yuan</a:t>
            </a:r>
            <a:r>
              <a:rPr lang="en-US" altLang="zh-CN" baseline="0" dirty="0">
                <a:latin typeface="Times New Roman" panose="02020603050405020304" pitchFamily="18" charset="0"/>
                <a:cs typeface="Times New Roman" panose="02020603050405020304" pitchFamily="18" charset="0"/>
              </a:rPr>
              <a:t>, I’m a Ph.D. student at University of Connecticut.   The title of my presentation is … this paper is co-authored by myself, </a:t>
            </a:r>
            <a:r>
              <a:rPr lang="en-US" altLang="zh-CN" baseline="0" dirty="0" err="1">
                <a:latin typeface="Times New Roman" panose="02020603050405020304" pitchFamily="18" charset="0"/>
                <a:cs typeface="Times New Roman" panose="02020603050405020304" pitchFamily="18" charset="0"/>
              </a:rPr>
              <a:t>pei</a:t>
            </a:r>
            <a:r>
              <a:rPr lang="en-US" altLang="zh-CN" baseline="0" dirty="0">
                <a:latin typeface="Times New Roman" panose="02020603050405020304" pitchFamily="18" charset="0"/>
                <a:cs typeface="Times New Roman" panose="02020603050405020304" pitchFamily="18" charset="0"/>
              </a:rPr>
              <a:t> </a:t>
            </a:r>
            <a:r>
              <a:rPr lang="en-US" altLang="zh-CN" baseline="0" dirty="0" err="1" smtClean="0">
                <a:latin typeface="Times New Roman" panose="02020603050405020304" pitchFamily="18" charset="0"/>
                <a:cs typeface="Times New Roman" panose="02020603050405020304" pitchFamily="18" charset="0"/>
              </a:rPr>
              <a:t>cao</a:t>
            </a:r>
            <a:r>
              <a:rPr lang="en-US" altLang="zh-CN" baseline="0" dirty="0" smtClean="0">
                <a:latin typeface="Times New Roman" panose="02020603050405020304" pitchFamily="18" charset="0"/>
                <a:cs typeface="Times New Roman" panose="02020603050405020304" pitchFamily="18" charset="0"/>
              </a:rPr>
              <a:t> and </a:t>
            </a:r>
            <a:r>
              <a:rPr lang="en-US" altLang="zh-CN" baseline="0" dirty="0">
                <a:latin typeface="Times New Roman" panose="02020603050405020304" pitchFamily="18" charset="0"/>
                <a:cs typeface="Times New Roman" panose="02020603050405020304" pitchFamily="18" charset="0"/>
              </a:rPr>
              <a:t>my advisor prof  </a:t>
            </a:r>
            <a:r>
              <a:rPr lang="en-US" altLang="zh-CN" baseline="0" dirty="0" err="1">
                <a:latin typeface="Times New Roman" panose="02020603050405020304" pitchFamily="18" charset="0"/>
                <a:cs typeface="Times New Roman" panose="02020603050405020304" pitchFamily="18" charset="0"/>
              </a:rPr>
              <a:t>Jiong</a:t>
            </a:r>
            <a:r>
              <a:rPr lang="en-US" altLang="zh-CN" baseline="0" dirty="0">
                <a:latin typeface="Times New Roman" panose="02020603050405020304" pitchFamily="18" charset="0"/>
                <a:cs typeface="Times New Roman" panose="02020603050405020304" pitchFamily="18" charset="0"/>
              </a:rPr>
              <a:t> tang</a:t>
            </a:r>
            <a:endParaRPr lang="zh-CN" altLang="en-US" dirty="0">
              <a:latin typeface="Times New Roman" panose="02020603050405020304" pitchFamily="18" charset="0"/>
              <a:cs typeface="Times New Roman" panose="02020603050405020304" pitchFamily="18" charset="0"/>
            </a:endParaRPr>
          </a:p>
          <a:p>
            <a:pPr algn="just" eaLnBrk="1" hangingPunct="1">
              <a:spcBef>
                <a:spcPct val="0"/>
              </a:spcBef>
            </a:pPr>
            <a:endParaRPr lang="zh-CN" altLang="en-US" dirty="0">
              <a:latin typeface="Times New Roman" panose="02020603050405020304" pitchFamily="18" charset="0"/>
              <a:cs typeface="Times New Roman" panose="02020603050405020304" pitchFamily="18" charset="0"/>
            </a:endParaRPr>
          </a:p>
        </p:txBody>
      </p:sp>
      <p:sp>
        <p:nvSpPr>
          <p:cNvPr id="38916" name="Slide Number Placeholder 3"/>
          <p:cNvSpPr txBox="1">
            <a:spLocks noGrp="1"/>
          </p:cNvSpPr>
          <p:nvPr/>
        </p:nvSpPr>
        <p:spPr bwMode="auto">
          <a:xfrm>
            <a:off x="3995063" y="8842706"/>
            <a:ext cx="3056624" cy="46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91" tIns="46746" rIns="93491" bIns="46746"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8D510962-AD3C-4301-BE0E-17F9674686F7}" type="slidenum">
              <a:rPr lang="zh-CN" altLang="en-US" sz="1200">
                <a:latin typeface="Calibri" pitchFamily="34" charset="0"/>
              </a:rPr>
              <a:pPr algn="r" eaLnBrk="1" hangingPunct="1"/>
              <a:t>1</a:t>
            </a:fld>
            <a:endParaRPr lang="en-US" altLang="zh-CN" sz="1200">
              <a:latin typeface="Calibri" pitchFamily="34" charset="0"/>
            </a:endParaRPr>
          </a:p>
        </p:txBody>
      </p:sp>
    </p:spTree>
    <p:extLst>
      <p:ext uri="{BB962C8B-B14F-4D97-AF65-F5344CB8AC3E}">
        <p14:creationId xmlns:p14="http://schemas.microsoft.com/office/powerpoint/2010/main" val="255093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Then we can link it to FAST code to  do linearization</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FAST </a:t>
            </a:r>
            <a:r>
              <a:rPr lang="en-US" sz="1200" dirty="0"/>
              <a:t>numerically …and substituting</a:t>
            </a:r>
            <a:r>
              <a:rPr lang="en-US" sz="1200" baseline="0" dirty="0"/>
              <a:t> it to the previous nonlinear equation of motion</a:t>
            </a:r>
          </a:p>
          <a:p>
            <a:r>
              <a:rPr lang="en-US" baseline="0" dirty="0"/>
              <a:t>after Taylor series expansion. </a:t>
            </a:r>
            <a:r>
              <a:rPr lang="en-US" dirty="0"/>
              <a:t>We could</a:t>
            </a:r>
            <a:r>
              <a:rPr lang="en-US" baseline="0" dirty="0"/>
              <a:t> get the standard linearized form</a:t>
            </a:r>
            <a:endParaRPr lang="en-US" dirty="0"/>
          </a:p>
          <a:p>
            <a:r>
              <a:rPr lang="en-US" dirty="0"/>
              <a:t>And this</a:t>
            </a:r>
            <a:r>
              <a:rPr lang="en-US" baseline="0" dirty="0"/>
              <a:t> is </a:t>
            </a:r>
            <a:r>
              <a:rPr lang="en-US" dirty="0"/>
              <a:t>the stat</a:t>
            </a:r>
            <a:r>
              <a:rPr lang="en-US" baseline="0" dirty="0"/>
              <a:t>e space form, delta </a:t>
            </a:r>
            <a:r>
              <a:rPr lang="en-US" baseline="0" dirty="0" err="1"/>
              <a:t>ud</a:t>
            </a:r>
            <a:r>
              <a:rPr lang="en-US" baseline="0" dirty="0"/>
              <a:t> is disturbance from the wind speed at operating point</a:t>
            </a:r>
          </a:p>
          <a:p>
            <a:r>
              <a:rPr lang="en-US" baseline="0" dirty="0"/>
              <a:t>So we have got the linearized model</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err="1"/>
              <a:t>DspCis</a:t>
            </a:r>
            <a:r>
              <a:rPr lang="en-US" dirty="0"/>
              <a:t> the displacement output matrix </a:t>
            </a:r>
            <a:r>
              <a:rPr lang="en-US" dirty="0" err="1"/>
              <a:t>VelCis</a:t>
            </a:r>
            <a:r>
              <a:rPr lang="en-US" dirty="0"/>
              <a:t> the velocity output matrix)</a:t>
            </a:r>
          </a:p>
          <a:p>
            <a:endParaRPr lang="en-US" baseline="0" dirty="0"/>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10</a:t>
            </a:fld>
            <a:endParaRPr lang="en-US" altLang="zh-CN"/>
          </a:p>
        </p:txBody>
      </p:sp>
    </p:spTree>
    <p:extLst>
      <p:ext uri="{BB962C8B-B14F-4D97-AF65-F5344CB8AC3E}">
        <p14:creationId xmlns:p14="http://schemas.microsoft.com/office/powerpoint/2010/main" val="1838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yaw control is not involved,</a:t>
            </a:r>
            <a:r>
              <a:rPr lang="en-US" baseline="0" dirty="0" smtClean="0"/>
              <a:t> similar to other studies.</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11</a:t>
            </a:fld>
            <a:endParaRPr lang="en-US" altLang="zh-CN"/>
          </a:p>
        </p:txBody>
      </p:sp>
    </p:spTree>
    <p:extLst>
      <p:ext uri="{BB962C8B-B14F-4D97-AF65-F5344CB8AC3E}">
        <p14:creationId xmlns:p14="http://schemas.microsoft.com/office/powerpoint/2010/main" val="2781980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That is the overall</a:t>
            </a:r>
            <a:r>
              <a:rPr lang="en-US" baseline="0" dirty="0">
                <a:latin typeface="Times New Roman" panose="02020603050405020304" pitchFamily="18" charset="0"/>
                <a:cs typeface="Times New Roman" panose="02020603050405020304" pitchFamily="18" charset="0"/>
              </a:rPr>
              <a:t> torque control in 3 regions</a:t>
            </a:r>
            <a:r>
              <a:rPr lang="en-US" dirty="0">
                <a:latin typeface="Times New Roman" panose="02020603050405020304" pitchFamily="18" charset="0"/>
                <a:cs typeface="Times New Roman" panose="02020603050405020304" pitchFamily="18" charset="0"/>
              </a:rPr>
              <a:t>….. </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Actually the</a:t>
            </a:r>
            <a:r>
              <a:rPr lang="en-US" baseline="0" dirty="0">
                <a:latin typeface="Times New Roman" panose="02020603050405020304" pitchFamily="18" charset="0"/>
                <a:cs typeface="Times New Roman" panose="02020603050405020304" pitchFamily="18" charset="0"/>
              </a:rPr>
              <a:t> torque controller can be designed with adaptive control or sliding mode control to achieve better performance in the literature.</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Here for this baseline controller,</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a:t>
            </a:r>
            <a:r>
              <a:rPr lang="en-US" baseline="0" dirty="0">
                <a:latin typeface="Times New Roman" panose="02020603050405020304" pitchFamily="18" charset="0"/>
                <a:cs typeface="Times New Roman" panose="02020603050405020304" pitchFamily="18" charset="0"/>
              </a:rPr>
              <a:t> Region 1, torque is 0. </a:t>
            </a:r>
          </a:p>
          <a:p>
            <a:pPr algn="just"/>
            <a:r>
              <a:rPr lang="en-US" baseline="0" dirty="0">
                <a:latin typeface="Times New Roman" panose="02020603050405020304" pitchFamily="18" charset="0"/>
                <a:cs typeface="Times New Roman" panose="02020603050405020304" pitchFamily="18" charset="0"/>
              </a:rPr>
              <a:t>In region 2 ,torque is a function of generator speed.  </a:t>
            </a:r>
            <a:r>
              <a:rPr lang="en-US" baseline="0" dirty="0">
                <a:solidFill>
                  <a:srgbClr val="FF0000"/>
                </a:solidFill>
                <a:latin typeface="Times New Roman" panose="02020603050405020304" pitchFamily="18" charset="0"/>
                <a:cs typeface="Times New Roman" panose="02020603050405020304" pitchFamily="18" charset="0"/>
              </a:rPr>
              <a:t>To maintain a constant optimal tip speed ratio</a:t>
            </a:r>
          </a:p>
          <a:p>
            <a:pPr algn="just"/>
            <a:r>
              <a:rPr lang="en-US" baseline="0" dirty="0">
                <a:latin typeface="Times New Roman" panose="02020603050405020304" pitchFamily="18" charset="0"/>
                <a:cs typeface="Times New Roman" panose="02020603050405020304" pitchFamily="18" charset="0"/>
              </a:rPr>
              <a:t>In region 2 and a half, it is a ……</a:t>
            </a:r>
          </a:p>
          <a:p>
            <a:pPr algn="just"/>
            <a:r>
              <a:rPr lang="en-US" baseline="0" dirty="0">
                <a:latin typeface="Times New Roman" panose="02020603050405020304" pitchFamily="18" charset="0"/>
                <a:cs typeface="Times New Roman" panose="02020603050405020304" pitchFamily="18" charset="0"/>
              </a:rPr>
              <a:t>In region 3 ,the torque is held at rated value</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12</a:t>
            </a:fld>
            <a:endParaRPr lang="en-US" altLang="zh-CN"/>
          </a:p>
        </p:txBody>
      </p:sp>
    </p:spTree>
    <p:extLst>
      <p:ext uri="{BB962C8B-B14F-4D97-AF65-F5344CB8AC3E}">
        <p14:creationId xmlns:p14="http://schemas.microsoft.com/office/powerpoint/2010/main" val="151622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a:t>
            </a:r>
            <a:r>
              <a:rPr lang="en-US" baseline="0" dirty="0"/>
              <a:t> overview of model predictive controller, when we talk about MPC ,we are talking about using..</a:t>
            </a:r>
          </a:p>
          <a:p>
            <a:r>
              <a:rPr lang="en-US" baseline="0" dirty="0"/>
              <a:t>We have our manipulated variables ,  the planned control input</a:t>
            </a:r>
          </a:p>
          <a:p>
            <a:r>
              <a:rPr lang="en-US" baseline="0" dirty="0"/>
              <a:t>and we also have our process, the  measured output and the past control input. We want to drive the predicted output close to the reference trajectory</a:t>
            </a:r>
            <a:endParaRPr lang="en-US" dirty="0"/>
          </a:p>
          <a:p>
            <a:endParaRPr lang="en-US" baseline="0" dirty="0"/>
          </a:p>
          <a:p>
            <a:r>
              <a:rPr lang="en-US" baseline="0" dirty="0"/>
              <a:t>What we are going to do is based on the information at time k to calculate the control input in the next step</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13</a:t>
            </a:fld>
            <a:endParaRPr lang="en-US" altLang="zh-CN"/>
          </a:p>
        </p:txBody>
      </p:sp>
    </p:spTree>
    <p:extLst>
      <p:ext uri="{BB962C8B-B14F-4D97-AF65-F5344CB8AC3E}">
        <p14:creationId xmlns:p14="http://schemas.microsoft.com/office/powerpoint/2010/main" val="3971295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predict</a:t>
            </a:r>
            <a:r>
              <a:rPr lang="en-US" baseline="0" dirty="0"/>
              <a:t> the outputs, we need a prediction model. The m</a:t>
            </a:r>
            <a:r>
              <a:rPr lang="en-US" dirty="0"/>
              <a:t>odel</a:t>
            </a:r>
            <a:r>
              <a:rPr lang="en-US" baseline="0" dirty="0"/>
              <a:t> can be linear , nonlinear.. First principle model and  hybrid models.. Here we use linear model from FAST.</a:t>
            </a:r>
          </a:p>
          <a:p>
            <a:r>
              <a:rPr lang="en-US" baseline="0" dirty="0"/>
              <a:t>The predicted outputs are a function of current state, past control input, future control input and </a:t>
            </a:r>
            <a:r>
              <a:rPr lang="en-US" baseline="0" dirty="0" err="1"/>
              <a:t>unmeaured</a:t>
            </a:r>
            <a:r>
              <a:rPr lang="en-US" baseline="0" dirty="0"/>
              <a:t> disturbances. The disturbance can be estimated by the </a:t>
            </a:r>
            <a:r>
              <a:rPr lang="en-US" baseline="0" dirty="0" err="1"/>
              <a:t>Kalman</a:t>
            </a:r>
            <a:r>
              <a:rPr lang="en-US" baseline="0" dirty="0"/>
              <a:t> filter.</a:t>
            </a:r>
          </a:p>
          <a:p>
            <a:endParaRPr lang="en-US" baseline="0" dirty="0"/>
          </a:p>
          <a:p>
            <a:r>
              <a:rPr lang="en-US" baseline="0" dirty="0"/>
              <a:t>What are we going to do next is using a cost function which can penalize the tracking error and control effort.</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14</a:t>
            </a:fld>
            <a:endParaRPr lang="en-US" altLang="zh-CN"/>
          </a:p>
        </p:txBody>
      </p:sp>
    </p:spTree>
    <p:extLst>
      <p:ext uri="{BB962C8B-B14F-4D97-AF65-F5344CB8AC3E}">
        <p14:creationId xmlns:p14="http://schemas.microsoft.com/office/powerpoint/2010/main" val="2437182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the problem is to find an </a:t>
            </a:r>
            <a:r>
              <a:rPr lang="en-US" baseline="0" dirty="0" smtClean="0"/>
              <a:t>…..that is the control sequences  of next m steps based on the information at time k</a:t>
            </a:r>
            <a:endParaRPr lang="en-US" baseline="0" dirty="0"/>
          </a:p>
          <a:p>
            <a:endParaRPr lang="en-US" dirty="0"/>
          </a:p>
          <a:p>
            <a:r>
              <a:rPr lang="en-US" dirty="0"/>
              <a:t>Upper and lower limits</a:t>
            </a:r>
          </a:p>
          <a:p>
            <a:endParaRPr lang="en-US" dirty="0"/>
          </a:p>
          <a:p>
            <a:r>
              <a:rPr lang="en-US" dirty="0"/>
              <a:t>Take the first move</a:t>
            </a:r>
            <a:r>
              <a:rPr lang="en-US" baseline="0" dirty="0"/>
              <a:t> out of calculated control sequences to </a:t>
            </a:r>
            <a:r>
              <a:rPr lang="en-US" baseline="0" dirty="0" err="1"/>
              <a:t>implemete</a:t>
            </a:r>
            <a:r>
              <a:rPr lang="en-US" baseline="0" dirty="0"/>
              <a:t>. At next time step, everything shifts over by one, and recalculate moves based on the measurements at </a:t>
            </a:r>
            <a:r>
              <a:rPr lang="en-US" baseline="0" dirty="0" err="1"/>
              <a:t>th</a:t>
            </a:r>
            <a:r>
              <a:rPr lang="en-US" baseline="0" dirty="0"/>
              <a:t> </a:t>
            </a:r>
            <a:r>
              <a:rPr lang="en-US" baseline="0" dirty="0" err="1"/>
              <a:t>samp</a:t>
            </a: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Since it is on-line optimization, the controller can reject the Unmeasured disturbances , and the influence the process model errors can be taken care of </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15</a:t>
            </a:fld>
            <a:endParaRPr lang="en-US" altLang="zh-CN"/>
          </a:p>
        </p:txBody>
      </p:sp>
    </p:spTree>
    <p:extLst>
      <p:ext uri="{BB962C8B-B14F-4D97-AF65-F5344CB8AC3E}">
        <p14:creationId xmlns:p14="http://schemas.microsoft.com/office/powerpoint/2010/main" val="1646510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16</a:t>
            </a:fld>
            <a:endParaRPr lang="en-US" altLang="zh-CN"/>
          </a:p>
        </p:txBody>
      </p:sp>
    </p:spTree>
    <p:extLst>
      <p:ext uri="{BB962C8B-B14F-4D97-AF65-F5344CB8AC3E}">
        <p14:creationId xmlns:p14="http://schemas.microsoft.com/office/powerpoint/2010/main" val="3820998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Next we will present the</a:t>
            </a:r>
            <a:r>
              <a:rPr lang="en-US" baseline="0" dirty="0">
                <a:latin typeface="Times New Roman" panose="02020603050405020304" pitchFamily="18" charset="0"/>
                <a:cs typeface="Times New Roman" panose="02020603050405020304" pitchFamily="18" charset="0"/>
              </a:rPr>
              <a:t> case study results</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17</a:t>
            </a:fld>
            <a:endParaRPr lang="en-US" altLang="zh-CN"/>
          </a:p>
        </p:txBody>
      </p:sp>
    </p:spTree>
    <p:extLst>
      <p:ext uri="{BB962C8B-B14F-4D97-AF65-F5344CB8AC3E}">
        <p14:creationId xmlns:p14="http://schemas.microsoft.com/office/powerpoint/2010/main" val="739107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itchFamily="18" charset="0"/>
                <a:cs typeface="Times New Roman" pitchFamily="18" charset="0"/>
              </a:rPr>
              <a:t>The</a:t>
            </a:r>
            <a:r>
              <a:rPr lang="en-US" baseline="0" dirty="0">
                <a:latin typeface="Times New Roman" pitchFamily="18" charset="0"/>
                <a:cs typeface="Times New Roman" pitchFamily="18" charset="0"/>
              </a:rPr>
              <a:t> wind speed on each segment of blade is going to change with time.</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18</a:t>
            </a:fld>
            <a:endParaRPr lang="en-US" altLang="zh-CN"/>
          </a:p>
        </p:txBody>
      </p:sp>
    </p:spTree>
    <p:extLst>
      <p:ext uri="{BB962C8B-B14F-4D97-AF65-F5344CB8AC3E}">
        <p14:creationId xmlns:p14="http://schemas.microsoft.com/office/powerpoint/2010/main" val="1842576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19</a:t>
            </a:fld>
            <a:endParaRPr lang="en-US" altLang="zh-CN"/>
          </a:p>
        </p:txBody>
      </p:sp>
    </p:spTree>
    <p:extLst>
      <p:ext uri="{BB962C8B-B14F-4D97-AF65-F5344CB8AC3E}">
        <p14:creationId xmlns:p14="http://schemas.microsoft.com/office/powerpoint/2010/main" val="3861434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This is an</a:t>
            </a:r>
            <a:r>
              <a:rPr lang="en-US" baseline="0" dirty="0">
                <a:latin typeface="Times New Roman" panose="02020603050405020304" pitchFamily="18" charset="0"/>
                <a:cs typeface="Times New Roman" panose="02020603050405020304" pitchFamily="18" charset="0"/>
              </a:rPr>
              <a:t> outline of my presentation,   </a:t>
            </a:r>
            <a:r>
              <a:rPr lang="en-US" baseline="0" dirty="0" smtClean="0">
                <a:latin typeface="Times New Roman" panose="02020603050405020304" pitchFamily="18" charset="0"/>
                <a:cs typeface="Times New Roman" panose="02020603050405020304" pitchFamily="18" charset="0"/>
              </a:rPr>
              <a:t>first, background, </a:t>
            </a:r>
            <a:r>
              <a:rPr lang="en-US" b="1" baseline="0" dirty="0" smtClean="0">
                <a:latin typeface="Times New Roman" panose="02020603050405020304" pitchFamily="18" charset="0"/>
                <a:cs typeface="Times New Roman" panose="02020603050405020304" pitchFamily="18" charset="0"/>
              </a:rPr>
              <a:t>and then </a:t>
            </a:r>
            <a:r>
              <a:rPr lang="en-US" baseline="0" dirty="0" smtClean="0">
                <a:latin typeface="Times New Roman" panose="02020603050405020304" pitchFamily="18" charset="0"/>
                <a:cs typeface="Times New Roman" panose="02020603050405020304" pitchFamily="18" charset="0"/>
              </a:rPr>
              <a:t>research objective,…….</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a:t>
            </a:fld>
            <a:endParaRPr lang="en-US" altLang="zh-CN"/>
          </a:p>
        </p:txBody>
      </p:sp>
    </p:spTree>
    <p:extLst>
      <p:ext uri="{BB962C8B-B14F-4D97-AF65-F5344CB8AC3E}">
        <p14:creationId xmlns:p14="http://schemas.microsoft.com/office/powerpoint/2010/main" val="2701958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20</a:t>
            </a:fld>
            <a:endParaRPr lang="en-US" altLang="zh-CN"/>
          </a:p>
        </p:txBody>
      </p:sp>
    </p:spTree>
    <p:extLst>
      <p:ext uri="{BB962C8B-B14F-4D97-AF65-F5344CB8AC3E}">
        <p14:creationId xmlns:p14="http://schemas.microsoft.com/office/powerpoint/2010/main" val="2808929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21</a:t>
            </a:fld>
            <a:endParaRPr lang="en-US" altLang="zh-CN"/>
          </a:p>
        </p:txBody>
      </p:sp>
    </p:spTree>
    <p:extLst>
      <p:ext uri="{BB962C8B-B14F-4D97-AF65-F5344CB8AC3E}">
        <p14:creationId xmlns:p14="http://schemas.microsoft.com/office/powerpoint/2010/main" val="2808929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22</a:t>
            </a:fld>
            <a:endParaRPr lang="en-US" altLang="zh-CN"/>
          </a:p>
        </p:txBody>
      </p:sp>
    </p:spTree>
    <p:extLst>
      <p:ext uri="{BB962C8B-B14F-4D97-AF65-F5344CB8AC3E}">
        <p14:creationId xmlns:p14="http://schemas.microsoft.com/office/powerpoint/2010/main" val="1100322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defTabSz="814682">
              <a:defRPr/>
            </a:pPr>
            <a:r>
              <a:rPr lang="en-US" altLang="zh-CN" baseline="0" dirty="0">
                <a:latin typeface="Times New Roman" pitchFamily="18" charset="0"/>
                <a:cs typeface="Times New Roman" pitchFamily="18" charset="0"/>
              </a:rPr>
              <a:t> </a:t>
            </a:r>
            <a:r>
              <a:rPr lang="en-US" altLang="zh-CN" baseline="0">
                <a:latin typeface="Times New Roman" pitchFamily="18" charset="0"/>
                <a:cs typeface="Times New Roman" pitchFamily="18" charset="0"/>
              </a:rPr>
              <a:t>Thank you</a:t>
            </a:r>
          </a:p>
          <a:p>
            <a:pPr algn="just" defTabSz="814682">
              <a:defRPr/>
            </a:pPr>
            <a:endParaRPr lang="zh-CN" alt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23</a:t>
            </a:fld>
            <a:endParaRPr lang="en-US" altLang="zh-CN"/>
          </a:p>
        </p:txBody>
      </p:sp>
    </p:spTree>
    <p:extLst>
      <p:ext uri="{BB962C8B-B14F-4D97-AF65-F5344CB8AC3E}">
        <p14:creationId xmlns:p14="http://schemas.microsoft.com/office/powerpoint/2010/main" val="2040390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Region</a:t>
            </a:r>
            <a:r>
              <a:rPr lang="en-US" baseline="0" dirty="0"/>
              <a:t> 2, the control objective is to maximize the power capture.  We use torque control to achieve it. Let us look at the </a:t>
            </a:r>
            <a:r>
              <a:rPr lang="en-US" baseline="0" dirty="0" err="1"/>
              <a:t>Cp</a:t>
            </a:r>
            <a:r>
              <a:rPr lang="en-US" baseline="0" dirty="0"/>
              <a:t> surface. We can see the maximum value is in pitch angle 0 tip speed ratio 7.5.</a:t>
            </a:r>
          </a:p>
          <a:p>
            <a:r>
              <a:rPr lang="en-US" baseline="0" dirty="0"/>
              <a:t>That is make the tip speed ratio  be the optimal value, at the optimal pitch angle.</a:t>
            </a:r>
          </a:p>
          <a:p>
            <a:r>
              <a:rPr lang="en-US" baseline="0" dirty="0"/>
              <a:t>Then we should let the rotor speed track the wind speed. Here the pitch control is disabled, then we control torque to change rotor speed.</a:t>
            </a:r>
          </a:p>
          <a:p>
            <a:r>
              <a:rPr lang="en-US" baseline="0" dirty="0"/>
              <a:t> power Per second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25</a:t>
            </a:fld>
            <a:endParaRPr lang="en-US" altLang="zh-CN"/>
          </a:p>
        </p:txBody>
      </p:sp>
    </p:spTree>
    <p:extLst>
      <p:ext uri="{BB962C8B-B14F-4D97-AF65-F5344CB8AC3E}">
        <p14:creationId xmlns:p14="http://schemas.microsoft.com/office/powerpoint/2010/main" val="4145122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In most of the</a:t>
            </a:r>
            <a:r>
              <a:rPr lang="en-US" baseline="0" dirty="0">
                <a:latin typeface="Times New Roman" panose="02020603050405020304" pitchFamily="18" charset="0"/>
                <a:cs typeface="Times New Roman" panose="02020603050405020304" pitchFamily="18" charset="0"/>
              </a:rPr>
              <a:t> literature, a simple model is adopted to design control method in order to get better speed regulation.</a:t>
            </a:r>
          </a:p>
          <a:p>
            <a:pPr algn="just"/>
            <a:r>
              <a:rPr lang="en-US" sz="1200" baseline="0" dirty="0">
                <a:latin typeface="Times New Roman" panose="02020603050405020304" pitchFamily="18" charset="0"/>
                <a:cs typeface="Times New Roman" panose="02020603050405020304" pitchFamily="18" charset="0"/>
              </a:rPr>
              <a:t>The aerodynamics… is a function of power efficiency, wind speed and rotor speed, it is highly nonlinear.</a:t>
            </a:r>
          </a:p>
          <a:p>
            <a:pPr algn="just"/>
            <a:r>
              <a:rPr lang="en-US" sz="1200" baseline="0" dirty="0">
                <a:latin typeface="Times New Roman" panose="02020603050405020304" pitchFamily="18" charset="0"/>
                <a:cs typeface="Times New Roman" panose="02020603050405020304" pitchFamily="18" charset="0"/>
              </a:rPr>
              <a:t>Assume the low speed shaft is rigid, the rotor dynamics and generator dynamics can be expressed as…</a:t>
            </a:r>
          </a:p>
          <a:p>
            <a:pPr algn="just"/>
            <a:r>
              <a:rPr lang="en-US" sz="1200" baseline="0" dirty="0">
                <a:latin typeface="Times New Roman" panose="02020603050405020304" pitchFamily="18" charset="0"/>
                <a:cs typeface="Times New Roman" panose="02020603050405020304" pitchFamily="18" charset="0"/>
              </a:rPr>
              <a:t>As the low speed shaft torque and HSS torque satisfy gearbox ratio relationship, finally we could get a simple equation of motion. </a:t>
            </a:r>
          </a:p>
          <a:p>
            <a:pPr algn="just"/>
            <a:r>
              <a:rPr lang="en-US" sz="1200" baseline="0" dirty="0">
                <a:latin typeface="Times New Roman" panose="02020603050405020304" pitchFamily="18" charset="0"/>
                <a:cs typeface="Times New Roman" panose="02020603050405020304" pitchFamily="18" charset="0"/>
              </a:rPr>
              <a:t>We can control the electromagnetic torque to track the generator speed. But it is hard to use this model to adjust blade pitch angle to achieve load reduction. Because here the pitch angle is contained in the nonlinear term Cp.</a:t>
            </a:r>
          </a:p>
          <a:p>
            <a:pPr algn="just"/>
            <a:endParaRPr lang="en-US" sz="1200" baseline="0" dirty="0">
              <a:latin typeface="Times New Roman" panose="02020603050405020304" pitchFamily="18" charset="0"/>
              <a:cs typeface="Times New Roman" panose="02020603050405020304" pitchFamily="18" charset="0"/>
            </a:endParaRPr>
          </a:p>
          <a:p>
            <a:pPr algn="just"/>
            <a:endParaRPr lang="en-US" sz="1200" baseline="0" dirty="0"/>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27</a:t>
            </a:fld>
            <a:endParaRPr lang="en-US" altLang="zh-CN"/>
          </a:p>
        </p:txBody>
      </p:sp>
    </p:spTree>
    <p:extLst>
      <p:ext uri="{BB962C8B-B14F-4D97-AF65-F5344CB8AC3E}">
        <p14:creationId xmlns:p14="http://schemas.microsoft.com/office/powerpoint/2010/main" val="3864487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That is the overall</a:t>
            </a:r>
            <a:r>
              <a:rPr lang="en-US" baseline="0" dirty="0">
                <a:latin typeface="Times New Roman" panose="02020603050405020304" pitchFamily="18" charset="0"/>
                <a:cs typeface="Times New Roman" panose="02020603050405020304" pitchFamily="18" charset="0"/>
              </a:rPr>
              <a:t> torque control in 3 regions</a:t>
            </a:r>
            <a:r>
              <a:rPr lang="en-US" dirty="0">
                <a:latin typeface="Times New Roman" panose="02020603050405020304" pitchFamily="18" charset="0"/>
                <a:cs typeface="Times New Roman" panose="02020603050405020304" pitchFamily="18" charset="0"/>
              </a:rPr>
              <a:t>….. </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Actually the</a:t>
            </a:r>
            <a:r>
              <a:rPr lang="en-US" baseline="0" dirty="0">
                <a:latin typeface="Times New Roman" panose="02020603050405020304" pitchFamily="18" charset="0"/>
                <a:cs typeface="Times New Roman" panose="02020603050405020304" pitchFamily="18" charset="0"/>
              </a:rPr>
              <a:t> torque controller can be designed with adaptive control or sliding mode control to achieve better performance in the literature.</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Here for this baseline controller,</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a:t>
            </a:r>
            <a:r>
              <a:rPr lang="en-US" baseline="0" dirty="0">
                <a:latin typeface="Times New Roman" panose="02020603050405020304" pitchFamily="18" charset="0"/>
                <a:cs typeface="Times New Roman" panose="02020603050405020304" pitchFamily="18" charset="0"/>
              </a:rPr>
              <a:t> Region 1, torque is 0. </a:t>
            </a:r>
          </a:p>
          <a:p>
            <a:pPr algn="just"/>
            <a:r>
              <a:rPr lang="en-US" baseline="0" dirty="0">
                <a:latin typeface="Times New Roman" panose="02020603050405020304" pitchFamily="18" charset="0"/>
                <a:cs typeface="Times New Roman" panose="02020603050405020304" pitchFamily="18" charset="0"/>
              </a:rPr>
              <a:t>In region 2 ,torque is a function of generator speed.  </a:t>
            </a:r>
            <a:r>
              <a:rPr lang="en-US" baseline="0" dirty="0">
                <a:solidFill>
                  <a:srgbClr val="FF0000"/>
                </a:solidFill>
                <a:latin typeface="Times New Roman" panose="02020603050405020304" pitchFamily="18" charset="0"/>
                <a:cs typeface="Times New Roman" panose="02020603050405020304" pitchFamily="18" charset="0"/>
              </a:rPr>
              <a:t>To maintain a constant optimal tip speed ratio</a:t>
            </a:r>
          </a:p>
          <a:p>
            <a:pPr algn="just"/>
            <a:r>
              <a:rPr lang="en-US" baseline="0" dirty="0">
                <a:latin typeface="Times New Roman" panose="02020603050405020304" pitchFamily="18" charset="0"/>
                <a:cs typeface="Times New Roman" panose="02020603050405020304" pitchFamily="18" charset="0"/>
              </a:rPr>
              <a:t>In region 2 and a half, it is a ……</a:t>
            </a:r>
          </a:p>
          <a:p>
            <a:pPr algn="just"/>
            <a:r>
              <a:rPr lang="en-US" baseline="0" dirty="0">
                <a:latin typeface="Times New Roman" panose="02020603050405020304" pitchFamily="18" charset="0"/>
                <a:cs typeface="Times New Roman" panose="02020603050405020304" pitchFamily="18" charset="0"/>
              </a:rPr>
              <a:t>In region 3 ,the torque is held at rated value</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29</a:t>
            </a:fld>
            <a:endParaRPr lang="en-US" altLang="zh-CN"/>
          </a:p>
        </p:txBody>
      </p:sp>
    </p:spTree>
    <p:extLst>
      <p:ext uri="{BB962C8B-B14F-4D97-AF65-F5344CB8AC3E}">
        <p14:creationId xmlns:p14="http://schemas.microsoft.com/office/powerpoint/2010/main" val="4164409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 cut-off freq. means</a:t>
            </a:r>
            <a:r>
              <a:rPr lang="en-US" baseline="0" dirty="0"/>
              <a:t>? Reject the disturbance smaller than this?</a:t>
            </a:r>
          </a:p>
          <a:p>
            <a:r>
              <a:rPr lang="en-US" baseline="0" dirty="0"/>
              <a:t>0.9952 . Smaller  than this, it diverge</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30</a:t>
            </a:fld>
            <a:endParaRPr lang="en-US" altLang="zh-CN"/>
          </a:p>
        </p:txBody>
      </p:sp>
    </p:spTree>
    <p:extLst>
      <p:ext uri="{BB962C8B-B14F-4D97-AF65-F5344CB8AC3E}">
        <p14:creationId xmlns:p14="http://schemas.microsoft.com/office/powerpoint/2010/main" val="2678666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Pitch angle is the</a:t>
            </a:r>
            <a:r>
              <a:rPr lang="en-US" baseline="0" dirty="0"/>
              <a:t> angle between chord line and rotor plane</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31</a:t>
            </a:fld>
            <a:endParaRPr lang="en-US" altLang="zh-CN"/>
          </a:p>
        </p:txBody>
      </p:sp>
    </p:spTree>
    <p:extLst>
      <p:ext uri="{BB962C8B-B14F-4D97-AF65-F5344CB8AC3E}">
        <p14:creationId xmlns:p14="http://schemas.microsoft.com/office/powerpoint/2010/main" val="764947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Perpendicular</a:t>
            </a:r>
          </a:p>
          <a:p>
            <a:r>
              <a:rPr lang="en-US" dirty="0"/>
              <a:t>parallel</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33</a:t>
            </a:fld>
            <a:endParaRPr lang="en-US" altLang="zh-CN"/>
          </a:p>
        </p:txBody>
      </p:sp>
    </p:spTree>
    <p:extLst>
      <p:ext uri="{BB962C8B-B14F-4D97-AF65-F5344CB8AC3E}">
        <p14:creationId xmlns:p14="http://schemas.microsoft.com/office/powerpoint/2010/main" val="395160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anose="02020603050405020304" pitchFamily="18" charset="0"/>
                <a:cs typeface="Times New Roman" panose="02020603050405020304" pitchFamily="18" charset="0"/>
              </a:rPr>
              <a:t>It is well known that wind energy is the fastest ….</a:t>
            </a:r>
          </a:p>
          <a:p>
            <a:pPr algn="just"/>
            <a:r>
              <a:rPr lang="en-US" baseline="0" dirty="0">
                <a:latin typeface="Times New Roman" panose="02020603050405020304" pitchFamily="18" charset="0"/>
                <a:cs typeface="Times New Roman" panose="02020603050405020304" pitchFamily="18" charset="0"/>
              </a:rPr>
              <a:t>It is also low cost and renewable. </a:t>
            </a:r>
          </a:p>
          <a:p>
            <a:pPr algn="just"/>
            <a:r>
              <a:rPr lang="en-US" baseline="0" dirty="0">
                <a:latin typeface="Times New Roman" panose="02020603050405020304" pitchFamily="18" charset="0"/>
                <a:cs typeface="Times New Roman" panose="02020603050405020304" pitchFamily="18" charset="0"/>
              </a:rPr>
              <a:t>One important aspect of wind turbine is </a:t>
            </a:r>
            <a:r>
              <a:rPr lang="en-US" baseline="0" dirty="0" smtClean="0">
                <a:latin typeface="Times New Roman" panose="02020603050405020304" pitchFamily="18" charset="0"/>
                <a:cs typeface="Times New Roman" panose="02020603050405020304" pitchFamily="18" charset="0"/>
              </a:rPr>
              <a:t>the </a:t>
            </a:r>
            <a:r>
              <a:rPr lang="en-US" baseline="0" dirty="0">
                <a:latin typeface="Times New Roman" panose="02020603050405020304" pitchFamily="18" charset="0"/>
                <a:cs typeface="Times New Roman" panose="02020603050405020304" pitchFamily="18" charset="0"/>
              </a:rPr>
              <a:t>control system.  Let’s take a look at the control mechanism of a typical wind turbine.    </a:t>
            </a:r>
          </a:p>
          <a:p>
            <a:pPr algn="just"/>
            <a:r>
              <a:rPr lang="en-US" baseline="0" dirty="0">
                <a:latin typeface="Times New Roman" panose="02020603050405020304" pitchFamily="18" charset="0"/>
                <a:cs typeface="Times New Roman" panose="02020603050405020304" pitchFamily="18" charset="0"/>
              </a:rPr>
              <a:t>Wind  will produce aerodynamic force and moments to the blade. It will drive rotor to rotate. The generator produces electricity.       </a:t>
            </a:r>
          </a:p>
          <a:p>
            <a:pPr algn="just"/>
            <a:r>
              <a:rPr lang="en-US" baseline="0" dirty="0">
                <a:latin typeface="Times New Roman" panose="02020603050405020304" pitchFamily="18" charset="0"/>
                <a:cs typeface="Times New Roman" panose="02020603050405020304" pitchFamily="18" charset="0"/>
              </a:rPr>
              <a:t>There are 3 separate loops here. The first one is ….</a:t>
            </a:r>
          </a:p>
          <a:p>
            <a:pPr algn="just"/>
            <a:r>
              <a:rPr lang="en-US" baseline="0" dirty="0">
                <a:latin typeface="Times New Roman" panose="02020603050405020304" pitchFamily="18" charset="0"/>
                <a:cs typeface="Times New Roman" panose="02020603050405020304" pitchFamily="18" charset="0"/>
              </a:rPr>
              <a:t>In this research I focus on … which are most commonly studied in high wind speeds</a:t>
            </a:r>
          </a:p>
          <a:p>
            <a:pPr algn="just"/>
            <a:r>
              <a:rPr lang="en-US" baseline="0" dirty="0">
                <a:latin typeface="Times New Roman" panose="02020603050405020304" pitchFamily="18" charset="0"/>
                <a:cs typeface="Times New Roman" panose="02020603050405020304" pitchFamily="18" charset="0"/>
              </a:rPr>
              <a:t>//generator change the </a:t>
            </a:r>
            <a:r>
              <a:rPr lang="en-US" baseline="0" dirty="0" err="1">
                <a:latin typeface="Times New Roman" panose="02020603050405020304" pitchFamily="18" charset="0"/>
                <a:cs typeface="Times New Roman" panose="02020603050405020304" pitchFamily="18" charset="0"/>
              </a:rPr>
              <a:t>frequncey</a:t>
            </a:r>
            <a:endParaRPr lang="en-US" baseline="0" dirty="0">
              <a:latin typeface="Times New Roman" panose="02020603050405020304" pitchFamily="18" charset="0"/>
              <a:cs typeface="Times New Roman" panose="02020603050405020304" pitchFamily="18" charset="0"/>
            </a:endParaRPr>
          </a:p>
          <a:p>
            <a:pPr algn="just"/>
            <a:endParaRPr lang="en-US" baseline="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a:t>
            </a:fld>
            <a:endParaRPr lang="en-US" altLang="zh-CN"/>
          </a:p>
        </p:txBody>
      </p:sp>
    </p:spTree>
    <p:extLst>
      <p:ext uri="{BB962C8B-B14F-4D97-AF65-F5344CB8AC3E}">
        <p14:creationId xmlns:p14="http://schemas.microsoft.com/office/powerpoint/2010/main" val="2356434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34</a:t>
            </a:fld>
            <a:endParaRPr lang="en-US" altLang="zh-CN"/>
          </a:p>
        </p:txBody>
      </p:sp>
    </p:spTree>
    <p:extLst>
      <p:ext uri="{BB962C8B-B14F-4D97-AF65-F5344CB8AC3E}">
        <p14:creationId xmlns:p14="http://schemas.microsoft.com/office/powerpoint/2010/main" val="167311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Stator coils</a:t>
            </a:r>
          </a:p>
          <a:p>
            <a:r>
              <a:rPr lang="en-US" dirty="0"/>
              <a:t>Rotor</a:t>
            </a:r>
            <a:r>
              <a:rPr lang="en-US" baseline="0" dirty="0"/>
              <a:t> magnet</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35</a:t>
            </a:fld>
            <a:endParaRPr lang="en-US" altLang="zh-CN"/>
          </a:p>
        </p:txBody>
      </p:sp>
    </p:spTree>
    <p:extLst>
      <p:ext uri="{BB962C8B-B14F-4D97-AF65-F5344CB8AC3E}">
        <p14:creationId xmlns:p14="http://schemas.microsoft.com/office/powerpoint/2010/main" val="423556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latin typeface="+mn-lt"/>
                <a:ea typeface="+mn-ea"/>
                <a:cs typeface="+mn-cs"/>
              </a:rPr>
              <a:t>There</a:t>
            </a:r>
            <a:r>
              <a:rPr lang="en-US" sz="1200" i="0" kern="1200" baseline="0" dirty="0">
                <a:solidFill>
                  <a:schemeClr val="tx1"/>
                </a:solidFill>
                <a:latin typeface="+mn-lt"/>
                <a:ea typeface="+mn-ea"/>
                <a:cs typeface="+mn-cs"/>
              </a:rPr>
              <a:t> </a:t>
            </a:r>
            <a:r>
              <a:rPr lang="en-US" sz="1200" i="0" kern="1200" dirty="0">
                <a:solidFill>
                  <a:schemeClr val="tx1"/>
                </a:solidFill>
                <a:latin typeface="+mn-lt"/>
                <a:ea typeface="+mn-ea"/>
                <a:cs typeface="+mn-cs"/>
              </a:rPr>
              <a:t>are some major challenges of wind turbine</a:t>
            </a:r>
          </a:p>
          <a:p>
            <a:r>
              <a:rPr lang="en-US" sz="1200" i="0" kern="1200" dirty="0">
                <a:solidFill>
                  <a:schemeClr val="tx1"/>
                </a:solidFill>
                <a:latin typeface="+mn-lt"/>
                <a:ea typeface="+mn-ea"/>
                <a:cs typeface="+mn-cs"/>
              </a:rPr>
              <a:t>One is the</a:t>
            </a:r>
            <a:r>
              <a:rPr lang="en-US" sz="1200" i="0" kern="1200" baseline="0" dirty="0">
                <a:solidFill>
                  <a:schemeClr val="tx1"/>
                </a:solidFill>
                <a:latin typeface="+mn-lt"/>
                <a:ea typeface="+mn-ea"/>
                <a:cs typeface="+mn-cs"/>
              </a:rPr>
              <a:t> </a:t>
            </a:r>
            <a:r>
              <a:rPr lang="en-US" sz="1200" i="0" kern="1200" dirty="0">
                <a:solidFill>
                  <a:schemeClr val="tx1"/>
                </a:solidFill>
                <a:latin typeface="+mn-lt"/>
                <a:ea typeface="+mn-ea"/>
                <a:cs typeface="+mn-cs"/>
              </a:rPr>
              <a:t>increasing turbine size: wind turbines have gotten progressively larger over the past 30 years.</a:t>
            </a:r>
            <a:r>
              <a:rPr lang="en-US" sz="1200" i="0" kern="1200" baseline="0" dirty="0">
                <a:solidFill>
                  <a:schemeClr val="tx1"/>
                </a:solidFill>
                <a:latin typeface="+mn-lt"/>
                <a:ea typeface="+mn-ea"/>
                <a:cs typeface="+mn-cs"/>
              </a:rPr>
              <a:t> </a:t>
            </a:r>
            <a:r>
              <a:rPr lang="en-US" sz="1200" i="0" kern="1200" dirty="0">
                <a:solidFill>
                  <a:schemeClr val="tx1"/>
                </a:solidFill>
                <a:latin typeface="+mn-lt"/>
                <a:ea typeface="+mn-ea"/>
                <a:cs typeface="+mn-cs"/>
              </a:rPr>
              <a:t>It  can increase</a:t>
            </a:r>
            <a:r>
              <a:rPr lang="en-US" sz="1200" i="0" kern="1200" baseline="0" dirty="0">
                <a:solidFill>
                  <a:schemeClr val="tx1"/>
                </a:solidFill>
                <a:latin typeface="+mn-lt"/>
                <a:ea typeface="+mn-ea"/>
                <a:cs typeface="+mn-cs"/>
              </a:rPr>
              <a:t> generation capacity and </a:t>
            </a:r>
            <a:r>
              <a:rPr lang="en-US" sz="1200" i="0" kern="1200" dirty="0">
                <a:solidFill>
                  <a:schemeClr val="tx1"/>
                </a:solidFill>
                <a:latin typeface="+mn-lt"/>
                <a:ea typeface="+mn-ea"/>
                <a:cs typeface="+mn-cs"/>
              </a:rPr>
              <a:t>drive down costs.</a:t>
            </a:r>
            <a:r>
              <a:rPr lang="en-US" sz="1200" i="0" kern="1200" baseline="0" dirty="0">
                <a:solidFill>
                  <a:schemeClr val="tx1"/>
                </a:solidFill>
                <a:latin typeface="+mn-lt"/>
                <a:ea typeface="+mn-ea"/>
                <a:cs typeface="+mn-cs"/>
              </a:rPr>
              <a:t> However, the larger size leads to more frequent maintenance.</a:t>
            </a:r>
            <a:endParaRPr lang="en-US" sz="120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The second is ……. </a:t>
            </a:r>
          </a:p>
          <a:p>
            <a:r>
              <a:rPr lang="en-US" sz="800" b="0" i="0" baseline="0" dirty="0">
                <a:effectLst>
                  <a:outerShdw blurRad="38100" dist="38100" dir="2700000" algn="tl">
                    <a:srgbClr val="000000">
                      <a:alpha val="43137"/>
                    </a:srgbClr>
                  </a:outerShdw>
                </a:effectLst>
              </a:rPr>
              <a:t>An important problem in application is that how to reduce overall cost. That is</a:t>
            </a:r>
            <a:endParaRPr lang="en-US" sz="800" b="0" i="0"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a:t>
            </a:fld>
            <a:endParaRPr lang="en-US" altLang="zh-CN"/>
          </a:p>
        </p:txBody>
      </p:sp>
    </p:spTree>
    <p:extLst>
      <p:ext uri="{BB962C8B-B14F-4D97-AF65-F5344CB8AC3E}">
        <p14:creationId xmlns:p14="http://schemas.microsoft.com/office/powerpoint/2010/main" val="2512783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dirty="0">
                <a:effectLst>
                  <a:outerShdw blurRad="38100" dist="38100" dir="2700000" algn="tl">
                    <a:srgbClr val="000000">
                      <a:alpha val="43137"/>
                    </a:srgbClr>
                  </a:outerShdw>
                </a:effectLst>
              </a:rPr>
              <a:t>To reduce</a:t>
            </a:r>
            <a:r>
              <a:rPr lang="en-US" sz="800" b="0" i="0" baseline="0" dirty="0">
                <a:effectLst>
                  <a:outerShdw blurRad="38100" dist="38100" dir="2700000" algn="tl">
                    <a:srgbClr val="000000">
                      <a:alpha val="43137"/>
                    </a:srgbClr>
                  </a:outerShdw>
                </a:effectLst>
              </a:rPr>
              <a:t> the overall cost, we have several…first we need the speed control to keep the rotor at the rated value when wind speed is very high. If the rotor is over-speed, it will cause the over-heat of the generator and make the turbine on fire as shown in the first figure.</a:t>
            </a:r>
          </a:p>
          <a:p>
            <a:r>
              <a:rPr lang="en-US" sz="800" b="0" i="0" baseline="0" dirty="0">
                <a:effectLst>
                  <a:outerShdw blurRad="38100" dist="38100" dir="2700000" algn="tl">
                    <a:srgbClr val="000000">
                      <a:alpha val="43137"/>
                    </a:srgbClr>
                  </a:outerShdw>
                </a:effectLst>
              </a:rPr>
              <a:t>Also we want the power control, to make sure we capture  the maximum power from wind when wind speed is not that high.</a:t>
            </a:r>
          </a:p>
          <a:p>
            <a:r>
              <a:rPr lang="en-US" sz="800" b="0" i="0" baseline="0" dirty="0">
                <a:effectLst>
                  <a:outerShdw blurRad="38100" dist="38100" dir="2700000" algn="tl">
                    <a:srgbClr val="000000">
                      <a:alpha val="43137"/>
                    </a:srgbClr>
                  </a:outerShdw>
                </a:effectLst>
              </a:rPr>
              <a:t>In addition, we can see there are a lot of components failure, the tower may fall and blade may crack. We need to reduce the loads.</a:t>
            </a:r>
          </a:p>
          <a:p>
            <a:r>
              <a:rPr lang="en-US" sz="800" b="0" i="0" baseline="0" dirty="0">
                <a:effectLst>
                  <a:outerShdw blurRad="38100" dist="38100" dir="2700000" algn="tl">
                    <a:srgbClr val="000000">
                      <a:alpha val="43137"/>
                    </a:srgbClr>
                  </a:outerShdw>
                </a:effectLst>
              </a:rPr>
              <a:t>Also, the life of actuators has its limit, changing them too often will increase more costs. So that we need to prolong the actuator life.</a:t>
            </a:r>
          </a:p>
          <a:p>
            <a:r>
              <a:rPr lang="en-US" sz="800" b="0" i="0" baseline="0" dirty="0">
                <a:effectLst>
                  <a:outerShdw blurRad="38100" dist="38100" dir="2700000" algn="tl">
                    <a:srgbClr val="000000">
                      <a:alpha val="43137"/>
                    </a:srgbClr>
                  </a:outerShdw>
                </a:effectLst>
              </a:rPr>
              <a:t>However,…..</a:t>
            </a:r>
            <a:r>
              <a:rPr lang="en-US" sz="800" b="1" i="0" baseline="0" dirty="0">
                <a:effectLst>
                  <a:outerShdw blurRad="38100" dist="38100" dir="2700000" algn="tl">
                    <a:srgbClr val="000000">
                      <a:alpha val="43137"/>
                    </a:srgbClr>
                  </a:outerShdw>
                </a:effectLst>
              </a:rPr>
              <a:t>it is </a:t>
            </a:r>
            <a:r>
              <a:rPr lang="en-US" sz="800" b="1" i="0" baseline="0" dirty="0" smtClean="0">
                <a:effectLst>
                  <a:outerShdw blurRad="38100" dist="38100" dir="2700000" algn="tl">
                    <a:srgbClr val="000000">
                      <a:alpha val="43137"/>
                    </a:srgbClr>
                  </a:outerShdw>
                </a:effectLst>
              </a:rPr>
              <a:t>quite challenging </a:t>
            </a:r>
            <a:r>
              <a:rPr lang="en-US" sz="800" b="0" i="0" baseline="0" dirty="0">
                <a:effectLst>
                  <a:outerShdw blurRad="38100" dist="38100" dir="2700000" algn="tl">
                    <a:srgbClr val="000000">
                      <a:alpha val="43137"/>
                    </a:srgbClr>
                  </a:outerShdw>
                </a:effectLst>
              </a:rPr>
              <a:t>when we realize multiple objectives</a:t>
            </a:r>
          </a:p>
          <a:p>
            <a:r>
              <a:rPr lang="en-US" sz="800" b="0" i="0" baseline="0" dirty="0">
                <a:effectLst>
                  <a:outerShdw blurRad="38100" dist="38100" dir="2700000" algn="tl">
                    <a:srgbClr val="000000">
                      <a:alpha val="43137"/>
                    </a:srgbClr>
                  </a:outerShdw>
                </a:effectLst>
              </a:rPr>
              <a:t>In this research, we choose MPC to achieve the optimization….</a:t>
            </a:r>
          </a:p>
          <a:p>
            <a:endParaRPr lang="en-US" sz="800" b="0" i="0"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5</a:t>
            </a:fld>
            <a:endParaRPr lang="en-US" altLang="zh-CN"/>
          </a:p>
        </p:txBody>
      </p:sp>
    </p:spTree>
    <p:extLst>
      <p:ext uri="{BB962C8B-B14F-4D97-AF65-F5344CB8AC3E}">
        <p14:creationId xmlns:p14="http://schemas.microsoft.com/office/powerpoint/2010/main" val="2512783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6</a:t>
            </a:fld>
            <a:endParaRPr lang="en-US" altLang="zh-CN"/>
          </a:p>
        </p:txBody>
      </p:sp>
    </p:spTree>
    <p:extLst>
      <p:ext uri="{BB962C8B-B14F-4D97-AF65-F5344CB8AC3E}">
        <p14:creationId xmlns:p14="http://schemas.microsoft.com/office/powerpoint/2010/main" val="117236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Wind operating conditions are traditionally divided into 3 regions</a:t>
            </a:r>
          </a:p>
          <a:p>
            <a:pPr marL="114300" lvl="2" indent="0">
              <a:buSzPct val="75000"/>
              <a:buFont typeface="Wingdings" pitchFamily="2" charset="2"/>
              <a:buNone/>
              <a:tabLst>
                <a:tab pos="0" algn="l"/>
              </a:tabLst>
            </a:pPr>
            <a:r>
              <a:rPr lang="en-US" sz="2000" dirty="0"/>
              <a:t>This figure shows the operating regions…</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In Region 1,</a:t>
            </a:r>
            <a:r>
              <a:rPr lang="en-US" sz="2000" baseline="0" dirty="0"/>
              <a:t> the wind speed is very low, turbine did not start, there is no power.  </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baseline="0" dirty="0"/>
              <a:t>In Region 2, </a:t>
            </a:r>
            <a:r>
              <a:rPr lang="en-US" sz="2000" dirty="0"/>
              <a:t>Blade pitch angle is held optimal constant.   </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In Region 3 we want</a:t>
            </a:r>
            <a:r>
              <a:rPr lang="en-US" sz="2000" baseline="0" dirty="0"/>
              <a:t>  the </a:t>
            </a:r>
            <a:r>
              <a:rPr lang="en-US" sz="2000" dirty="0"/>
              <a:t>generator power is held at a constant value.     </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The switching region is between Region 2 and 3.  </a:t>
            </a:r>
            <a:endParaRPr lang="en-US" sz="2000" dirty="0" smtClean="0"/>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smtClean="0"/>
              <a:t>We have</a:t>
            </a:r>
            <a:r>
              <a:rPr lang="en-US" sz="2000" baseline="0" dirty="0" smtClean="0"/>
              <a:t> multiple objectives…</a:t>
            </a:r>
            <a:endParaRPr lang="en-US" sz="2000" dirty="0"/>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smtClean="0"/>
              <a:t>So the</a:t>
            </a:r>
            <a:r>
              <a:rPr lang="en-US" sz="2000" baseline="0" dirty="0" smtClean="0"/>
              <a:t> research objective is to achieve </a:t>
            </a:r>
            <a:r>
              <a:rPr lang="en-US" sz="2000" baseline="0" dirty="0"/>
              <a:t>………</a:t>
            </a:r>
            <a:endParaRPr lang="en-US" sz="200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7</a:t>
            </a:fld>
            <a:endParaRPr lang="en-US" altLang="zh-CN"/>
          </a:p>
        </p:txBody>
      </p:sp>
    </p:spTree>
    <p:extLst>
      <p:ext uri="{BB962C8B-B14F-4D97-AF65-F5344CB8AC3E}">
        <p14:creationId xmlns:p14="http://schemas.microsoft.com/office/powerpoint/2010/main" val="3928051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8</a:t>
            </a:fld>
            <a:endParaRPr lang="en-US" altLang="zh-CN"/>
          </a:p>
        </p:txBody>
      </p:sp>
    </p:spTree>
    <p:extLst>
      <p:ext uri="{BB962C8B-B14F-4D97-AF65-F5344CB8AC3E}">
        <p14:creationId xmlns:p14="http://schemas.microsoft.com/office/powerpoint/2010/main" val="1172368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anose="02020603050405020304" pitchFamily="18" charset="0"/>
                <a:cs typeface="Times New Roman" panose="02020603050405020304" pitchFamily="18" charset="0"/>
              </a:rPr>
              <a:t>In order to get a proper model to design the controller,</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we use the </a:t>
            </a:r>
            <a:r>
              <a:rPr lang="en-US" baseline="0" dirty="0" err="1">
                <a:latin typeface="Times New Roman" panose="02020603050405020304" pitchFamily="18" charset="0"/>
                <a:cs typeface="Times New Roman" panose="02020603050405020304" pitchFamily="18" charset="0"/>
              </a:rPr>
              <a:t>AeroDyn</a:t>
            </a:r>
            <a:r>
              <a:rPr lang="en-US" baseline="0" dirty="0">
                <a:latin typeface="Times New Roman" panose="02020603050405020304" pitchFamily="18" charset="0"/>
                <a:cs typeface="Times New Roman" panose="02020603050405020304" pitchFamily="18" charset="0"/>
              </a:rPr>
              <a:t> code to….</a:t>
            </a:r>
            <a:r>
              <a:rPr lang="en-US" sz="1200" dirty="0"/>
              <a:t>. The</a:t>
            </a:r>
            <a:r>
              <a:rPr lang="en-US" sz="1200" baseline="0" dirty="0"/>
              <a:t> input  are wind file, turbine geometry, airfoil files and so on.</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The output is force ……</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The nonlinear …..is in this from. q .. F..  U.. </a:t>
            </a:r>
            <a:r>
              <a:rPr lang="en-US" sz="1200" baseline="0" dirty="0" err="1"/>
              <a:t>Ud</a:t>
            </a:r>
            <a:r>
              <a:rPr lang="en-US" sz="1200" baseline="0" dirty="0"/>
              <a:t>.. </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M is mass matrix, it is related to q, u, t that is because of different coordinates we use. </a:t>
            </a:r>
          </a:p>
          <a:p>
            <a:pPr marL="0" marR="0" indent="0" algn="just" defTabSz="914400" rtl="0" eaLnBrk="0" fontAlgn="base" latinLnBrk="0" hangingPunct="0">
              <a:lnSpc>
                <a:spcPct val="100000"/>
              </a:lnSpc>
              <a:spcBef>
                <a:spcPct val="30000"/>
              </a:spcBef>
              <a:spcAft>
                <a:spcPct val="0"/>
              </a:spcAft>
              <a:buClrTx/>
              <a:buSzTx/>
              <a:buFontTx/>
              <a:buNone/>
              <a:tabLst/>
              <a:defRPr/>
            </a:pPr>
            <a:endParaRPr lang="en-US" sz="1200" baseline="0" dirty="0"/>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//which is independent, wind speed, pitch angle</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which is not: rotor speed</a:t>
            </a: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9</a:t>
            </a:fld>
            <a:endParaRPr lang="en-US" altLang="zh-CN"/>
          </a:p>
        </p:txBody>
      </p:sp>
    </p:spTree>
    <p:extLst>
      <p:ext uri="{BB962C8B-B14F-4D97-AF65-F5344CB8AC3E}">
        <p14:creationId xmlns:p14="http://schemas.microsoft.com/office/powerpoint/2010/main" val="2236967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8012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3808932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401471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27746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4"/>
          <p:cNvSpPr txBox="1">
            <a:spLocks noChangeArrowheads="1"/>
          </p:cNvSpPr>
          <p:nvPr userDrawn="1"/>
        </p:nvSpPr>
        <p:spPr bwMode="auto">
          <a:xfrm>
            <a:off x="5067300" y="6614344"/>
            <a:ext cx="3898900"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zh-CN" sz="1000" b="1" dirty="0" smtClean="0">
                <a:solidFill>
                  <a:schemeClr val="bg1"/>
                </a:solidFill>
                <a:latin typeface="Georgia" pitchFamily="18" charset="0"/>
              </a:rPr>
              <a:t>Dynamics,</a:t>
            </a:r>
            <a:r>
              <a:rPr lang="en-US" altLang="zh-CN" sz="1000" b="1" baseline="0" dirty="0" smtClean="0">
                <a:solidFill>
                  <a:schemeClr val="bg1"/>
                </a:solidFill>
                <a:latin typeface="Georgia" pitchFamily="18" charset="0"/>
              </a:rPr>
              <a:t> Sensing, and Controls </a:t>
            </a:r>
            <a:r>
              <a:rPr lang="en-US" altLang="zh-CN" sz="1000" b="1" dirty="0" smtClean="0">
                <a:solidFill>
                  <a:schemeClr val="bg1"/>
                </a:solidFill>
                <a:latin typeface="Georgia" pitchFamily="18" charset="0"/>
              </a:rPr>
              <a:t>Laboratory</a:t>
            </a:r>
            <a:endParaRPr lang="en-US" altLang="zh-CN" sz="1000" b="1" dirty="0">
              <a:solidFill>
                <a:schemeClr val="bg1"/>
              </a:solidFill>
              <a:latin typeface="Georgia" pitchFamily="18" charset="0"/>
            </a:endParaRPr>
          </a:p>
        </p:txBody>
      </p:sp>
      <p:sp>
        <p:nvSpPr>
          <p:cNvPr id="5" name="Slide Number Placeholder 4"/>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68778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727769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534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526536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935811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5067300" y="6614344"/>
            <a:ext cx="3898900"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zh-CN" sz="1000" b="1" dirty="0" smtClean="0">
                <a:solidFill>
                  <a:schemeClr val="bg1"/>
                </a:solidFill>
                <a:latin typeface="Georgia" pitchFamily="18" charset="0"/>
              </a:rPr>
              <a:t>Dynamics,</a:t>
            </a:r>
            <a:r>
              <a:rPr lang="en-US" altLang="zh-CN" sz="1000" b="1" baseline="0" dirty="0" smtClean="0">
                <a:solidFill>
                  <a:schemeClr val="bg1"/>
                </a:solidFill>
                <a:latin typeface="Georgia" pitchFamily="18" charset="0"/>
              </a:rPr>
              <a:t> Sensing, and Controls </a:t>
            </a:r>
            <a:r>
              <a:rPr lang="en-US" altLang="zh-CN" sz="1000" b="1" dirty="0" smtClean="0">
                <a:solidFill>
                  <a:schemeClr val="bg1"/>
                </a:solidFill>
                <a:latin typeface="Georgia" pitchFamily="18" charset="0"/>
              </a:rPr>
              <a:t>Laboratory</a:t>
            </a:r>
            <a:endParaRPr lang="en-US" altLang="zh-CN" sz="1000" b="1" dirty="0">
              <a:solidFill>
                <a:schemeClr val="bg1"/>
              </a:solidFill>
              <a:latin typeface="Georgia" pitchFamily="18" charset="0"/>
            </a:endParaRPr>
          </a:p>
        </p:txBody>
      </p:sp>
      <p:sp>
        <p:nvSpPr>
          <p:cNvPr id="3" name="Slide Number Placeholder 2"/>
          <p:cNvSpPr>
            <a:spLocks noGrp="1"/>
          </p:cNvSpPr>
          <p:nvPr>
            <p:ph type="sldNum" sz="quarter" idx="4"/>
          </p:nvPr>
        </p:nvSpPr>
        <p:spPr>
          <a:xfrm>
            <a:off x="7007225" y="6329219"/>
            <a:ext cx="2133600" cy="365125"/>
          </a:xfrm>
          <a:prstGeom prst="rect">
            <a:avLst/>
          </a:prstGeom>
        </p:spPr>
        <p:txBody>
          <a:bodyPr vert="horz" lIns="91440" tIns="45720" rIns="91440" bIns="45720" rtlCol="0" anchor="ctr"/>
          <a:lstStyle>
            <a:lvl1pPr algn="r">
              <a:defRPr sz="1200">
                <a:solidFill>
                  <a:schemeClr val="tx1"/>
                </a:solidFill>
              </a:defRPr>
            </a:lvl1pPr>
          </a:lstStyle>
          <a:p>
            <a:fld id="{4A466926-17EF-4CAC-B717-1CD0EBB5093C}" type="slidenum">
              <a:rPr lang="en-US" smtClean="0"/>
              <a:pPr/>
              <a:t>‹#›</a:t>
            </a:fld>
            <a:endParaRPr lang="en-US" dirty="0"/>
          </a:p>
        </p:txBody>
      </p:sp>
    </p:spTree>
    <p:extLst>
      <p:ext uri="{BB962C8B-B14F-4D97-AF65-F5344CB8AC3E}">
        <p14:creationId xmlns:p14="http://schemas.microsoft.com/office/powerpoint/2010/main" val="190398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53770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827188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285" name="Picture 21" descr="uconn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8600" y="254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8"/>
          <p:cNvSpPr>
            <a:spLocks noChangeArrowheads="1"/>
          </p:cNvSpPr>
          <p:nvPr/>
        </p:nvSpPr>
        <p:spPr bwMode="auto">
          <a:xfrm>
            <a:off x="0" y="6600825"/>
            <a:ext cx="9140825" cy="257175"/>
          </a:xfrm>
          <a:prstGeom prst="rect">
            <a:avLst/>
          </a:prstGeom>
          <a:solidFill>
            <a:srgbClr val="171F35"/>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marL="342900" indent="-342900" algn="just">
              <a:defRPr/>
            </a:pPr>
            <a:endParaRPr lang="en-US" altLang="zh-CN" sz="1200" b="1">
              <a:solidFill>
                <a:schemeClr val="bg1"/>
              </a:solidFill>
              <a:latin typeface="Helvetica" pitchFamily="34" charset="0"/>
            </a:endParaRPr>
          </a:p>
        </p:txBody>
      </p:sp>
      <p:grpSp>
        <p:nvGrpSpPr>
          <p:cNvPr id="11287" name="Group 23"/>
          <p:cNvGrpSpPr>
            <a:grpSpLocks/>
          </p:cNvGrpSpPr>
          <p:nvPr/>
        </p:nvGrpSpPr>
        <p:grpSpPr bwMode="auto">
          <a:xfrm>
            <a:off x="1270000" y="787400"/>
            <a:ext cx="7588250" cy="76200"/>
            <a:chOff x="864" y="624"/>
            <a:chExt cx="4780" cy="48"/>
          </a:xfrm>
        </p:grpSpPr>
        <p:sp>
          <p:nvSpPr>
            <p:cNvPr id="2" name="Rectangle 8"/>
            <p:cNvSpPr>
              <a:spLocks noChangeArrowheads="1"/>
            </p:cNvSpPr>
            <p:nvPr userDrawn="1"/>
          </p:nvSpPr>
          <p:spPr bwMode="auto">
            <a:xfrm flipV="1">
              <a:off x="864" y="624"/>
              <a:ext cx="4751" cy="48"/>
            </a:xfrm>
            <a:prstGeom prst="rect">
              <a:avLst/>
            </a:prstGeom>
            <a:gradFill rotWithShape="1">
              <a:gsLst>
                <a:gs pos="0">
                  <a:srgbClr val="243155"/>
                </a:gs>
                <a:gs pos="100000">
                  <a:srgbClr val="333399"/>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rot="10800000" lIns="0" tIns="0" rIns="0" bIns="0" anchor="ctr"/>
            <a:lstStyle/>
            <a:p>
              <a:pPr marL="342900" indent="-342900" algn="just">
                <a:defRPr/>
              </a:pPr>
              <a:endParaRPr lang="en-US" altLang="zh-CN" sz="1200" b="1">
                <a:solidFill>
                  <a:schemeClr val="bg1"/>
                </a:solidFill>
                <a:latin typeface="Helvetica" pitchFamily="34" charset="0"/>
              </a:endParaRPr>
            </a:p>
          </p:txBody>
        </p:sp>
        <p:sp>
          <p:nvSpPr>
            <p:cNvPr id="11289" name="AutoShape 25"/>
            <p:cNvSpPr>
              <a:spLocks noChangeArrowheads="1"/>
            </p:cNvSpPr>
            <p:nvPr userDrawn="1"/>
          </p:nvSpPr>
          <p:spPr bwMode="auto">
            <a:xfrm>
              <a:off x="5595" y="624"/>
              <a:ext cx="49" cy="48"/>
            </a:xfrm>
            <a:prstGeom prst="flowChartInputOutpu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 name="Slide Number Placeholder 6"/>
          <p:cNvSpPr>
            <a:spLocks noGrp="1"/>
          </p:cNvSpPr>
          <p:nvPr>
            <p:ph type="sldNum" sz="quarter" idx="4"/>
          </p:nvPr>
        </p:nvSpPr>
        <p:spPr>
          <a:xfrm>
            <a:off x="7007225" y="6235700"/>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99B76EDC-6908-4F48-8349-0A26C7D6854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7.wmf"/><Relationship Id="rId3" Type="http://schemas.openxmlformats.org/officeDocument/2006/relationships/notesSlide" Target="../notesSlides/notesSlide10.xml"/><Relationship Id="rId7" Type="http://schemas.openxmlformats.org/officeDocument/2006/relationships/image" Target="../media/image14.wmf"/><Relationship Id="rId12"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2.xml"/><Relationship Id="rId7" Type="http://schemas.openxmlformats.org/officeDocument/2006/relationships/image" Target="../media/image19.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20.png"/><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4.xml"/><Relationship Id="rId7" Type="http://schemas.openxmlformats.org/officeDocument/2006/relationships/image" Target="../media/image24.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23.wmf"/><Relationship Id="rId10" Type="http://schemas.openxmlformats.org/officeDocument/2006/relationships/image" Target="../media/image26.png"/><Relationship Id="rId4" Type="http://schemas.openxmlformats.org/officeDocument/2006/relationships/oleObject" Target="../embeddings/oleObject8.bin"/><Relationship Id="rId9" Type="http://schemas.openxmlformats.org/officeDocument/2006/relationships/image" Target="../media/image25.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1.png"/><Relationship Id="rId3" Type="http://schemas.openxmlformats.org/officeDocument/2006/relationships/notesSlide" Target="../notesSlides/notesSlide15.xml"/><Relationship Id="rId7" Type="http://schemas.openxmlformats.org/officeDocument/2006/relationships/image" Target="../media/image28.wmf"/><Relationship Id="rId12"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30.wmf"/><Relationship Id="rId5" Type="http://schemas.openxmlformats.org/officeDocument/2006/relationships/image" Target="../media/image27.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9.wm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7.tif"/><Relationship Id="rId5" Type="http://schemas.openxmlformats.org/officeDocument/2006/relationships/image" Target="../media/image36.tif"/><Relationship Id="rId4" Type="http://schemas.openxmlformats.org/officeDocument/2006/relationships/image" Target="../media/image35.tif"/></Relationships>
</file>

<file path=ppt/slides/_rels/slide21.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1.tif"/><Relationship Id="rId5" Type="http://schemas.openxmlformats.org/officeDocument/2006/relationships/image" Target="../media/image40.tif"/><Relationship Id="rId4" Type="http://schemas.openxmlformats.org/officeDocument/2006/relationships/image" Target="../media/image39.t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3.wmf"/></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8.png"/><Relationship Id="rId2" Type="http://schemas.openxmlformats.org/officeDocument/2006/relationships/image" Target="../media/image44.png"/><Relationship Id="rId16" Type="http://schemas.openxmlformats.org/officeDocument/2006/relationships/image" Target="../media/image1010.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oleObject" Target="../embeddings/oleObject19.bin"/><Relationship Id="rId18" Type="http://schemas.openxmlformats.org/officeDocument/2006/relationships/image" Target="../media/image65.wmf"/><Relationship Id="rId3" Type="http://schemas.openxmlformats.org/officeDocument/2006/relationships/notesSlide" Target="../notesSlides/notesSlide24.xml"/><Relationship Id="rId21" Type="http://schemas.openxmlformats.org/officeDocument/2006/relationships/image" Target="../media/image67.emf"/><Relationship Id="rId7" Type="http://schemas.openxmlformats.org/officeDocument/2006/relationships/image" Target="../media/image60.wmf"/><Relationship Id="rId12" Type="http://schemas.openxmlformats.org/officeDocument/2006/relationships/image" Target="../media/image62.wmf"/><Relationship Id="rId17" Type="http://schemas.openxmlformats.org/officeDocument/2006/relationships/oleObject" Target="../embeddings/oleObject21.bin"/><Relationship Id="rId2" Type="http://schemas.openxmlformats.org/officeDocument/2006/relationships/slideLayout" Target="../slideLayouts/slideLayout7.xml"/><Relationship Id="rId16" Type="http://schemas.openxmlformats.org/officeDocument/2006/relationships/image" Target="../media/image64.wmf"/><Relationship Id="rId20" Type="http://schemas.openxmlformats.org/officeDocument/2006/relationships/image" Target="../media/image240.png"/><Relationship Id="rId1" Type="http://schemas.openxmlformats.org/officeDocument/2006/relationships/vmlDrawing" Target="../drawings/vmlDrawing6.vml"/><Relationship Id="rId6" Type="http://schemas.openxmlformats.org/officeDocument/2006/relationships/oleObject" Target="../embeddings/oleObject16.bin"/><Relationship Id="rId11" Type="http://schemas.openxmlformats.org/officeDocument/2006/relationships/oleObject" Target="../embeddings/oleObject18.bin"/><Relationship Id="rId5" Type="http://schemas.openxmlformats.org/officeDocument/2006/relationships/image" Target="../media/image59.wmf"/><Relationship Id="rId15" Type="http://schemas.openxmlformats.org/officeDocument/2006/relationships/oleObject" Target="../embeddings/oleObject20.bin"/><Relationship Id="rId10" Type="http://schemas.openxmlformats.org/officeDocument/2006/relationships/image" Target="../media/image66.png"/><Relationship Id="rId4" Type="http://schemas.openxmlformats.org/officeDocument/2006/relationships/oleObject" Target="../embeddings/oleObject15.bin"/><Relationship Id="rId9" Type="http://schemas.openxmlformats.org/officeDocument/2006/relationships/image" Target="../media/image61.wmf"/><Relationship Id="rId14" Type="http://schemas.openxmlformats.org/officeDocument/2006/relationships/image" Target="../media/image63.wmf"/><Relationship Id="rId22" Type="http://schemas.openxmlformats.org/officeDocument/2006/relationships/image" Target="../media/image68.emf"/></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26.bin"/><Relationship Id="rId3" Type="http://schemas.openxmlformats.org/officeDocument/2006/relationships/notesSlide" Target="../notesSlides/notesSlide25.xml"/><Relationship Id="rId7" Type="http://schemas.openxmlformats.org/officeDocument/2006/relationships/oleObject" Target="../embeddings/oleObject23.bin"/><Relationship Id="rId12" Type="http://schemas.openxmlformats.org/officeDocument/2006/relationships/image" Target="../media/image73.wmf"/><Relationship Id="rId17" Type="http://schemas.openxmlformats.org/officeDocument/2006/relationships/image" Target="../media/image76.png"/><Relationship Id="rId2" Type="http://schemas.openxmlformats.org/officeDocument/2006/relationships/slideLayout" Target="../slideLayouts/slideLayout7.xml"/><Relationship Id="rId16" Type="http://schemas.openxmlformats.org/officeDocument/2006/relationships/image" Target="../media/image75.wmf"/><Relationship Id="rId1" Type="http://schemas.openxmlformats.org/officeDocument/2006/relationships/vmlDrawing" Target="../drawings/vmlDrawing7.vml"/><Relationship Id="rId6" Type="http://schemas.openxmlformats.org/officeDocument/2006/relationships/image" Target="../media/image13.png"/><Relationship Id="rId11" Type="http://schemas.openxmlformats.org/officeDocument/2006/relationships/oleObject" Target="../embeddings/oleObject25.bin"/><Relationship Id="rId5" Type="http://schemas.openxmlformats.org/officeDocument/2006/relationships/image" Target="../media/image70.wmf"/><Relationship Id="rId15" Type="http://schemas.openxmlformats.org/officeDocument/2006/relationships/oleObject" Target="../embeddings/oleObject27.bin"/><Relationship Id="rId10" Type="http://schemas.openxmlformats.org/officeDocument/2006/relationships/image" Target="../media/image72.wmf"/><Relationship Id="rId4" Type="http://schemas.openxmlformats.org/officeDocument/2006/relationships/oleObject" Target="../embeddings/oleObject22.bin"/><Relationship Id="rId9" Type="http://schemas.openxmlformats.org/officeDocument/2006/relationships/oleObject" Target="../embeddings/oleObject24.bin"/><Relationship Id="rId14" Type="http://schemas.openxmlformats.org/officeDocument/2006/relationships/image" Target="../media/image74.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330.png"/><Relationship Id="rId18" Type="http://schemas.openxmlformats.org/officeDocument/2006/relationships/image" Target="../media/image360.png"/><Relationship Id="rId3" Type="http://schemas.openxmlformats.org/officeDocument/2006/relationships/image" Target="../media/image82.png"/><Relationship Id="rId21" Type="http://schemas.openxmlformats.org/officeDocument/2006/relationships/image" Target="../media/image920.png"/><Relationship Id="rId7" Type="http://schemas.openxmlformats.org/officeDocument/2006/relationships/image" Target="../media/image310.png"/><Relationship Id="rId12" Type="http://schemas.openxmlformats.org/officeDocument/2006/relationships/image" Target="../media/image79.wmf"/><Relationship Id="rId17" Type="http://schemas.openxmlformats.org/officeDocument/2006/relationships/image" Target="../media/image350.png"/><Relationship Id="rId2" Type="http://schemas.openxmlformats.org/officeDocument/2006/relationships/slideLayout" Target="../slideLayouts/slideLayout7.xml"/><Relationship Id="rId16" Type="http://schemas.openxmlformats.org/officeDocument/2006/relationships/image" Target="../media/image80.wmf"/><Relationship Id="rId20" Type="http://schemas.openxmlformats.org/officeDocument/2006/relationships/image" Target="../media/image81.wmf"/><Relationship Id="rId1" Type="http://schemas.openxmlformats.org/officeDocument/2006/relationships/vmlDrawing" Target="../drawings/vmlDrawing8.vml"/><Relationship Id="rId6" Type="http://schemas.openxmlformats.org/officeDocument/2006/relationships/image" Target="../media/image77.wmf"/><Relationship Id="rId11" Type="http://schemas.openxmlformats.org/officeDocument/2006/relationships/oleObject" Target="../embeddings/oleObject30.bin"/><Relationship Id="rId5" Type="http://schemas.openxmlformats.org/officeDocument/2006/relationships/oleObject" Target="../embeddings/oleObject28.bin"/><Relationship Id="rId15" Type="http://schemas.openxmlformats.org/officeDocument/2006/relationships/oleObject" Target="../embeddings/oleObject31.bin"/><Relationship Id="rId10" Type="http://schemas.openxmlformats.org/officeDocument/2006/relationships/image" Target="../media/image32.png"/><Relationship Id="rId19" Type="http://schemas.openxmlformats.org/officeDocument/2006/relationships/oleObject" Target="../embeddings/oleObject32.bin"/><Relationship Id="rId4" Type="http://schemas.openxmlformats.org/officeDocument/2006/relationships/image" Target="../media/image850.png"/><Relationship Id="rId9" Type="http://schemas.openxmlformats.org/officeDocument/2006/relationships/image" Target="../media/image78.wmf"/><Relationship Id="rId14" Type="http://schemas.openxmlformats.org/officeDocument/2006/relationships/image" Target="../media/image340.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26.xml"/><Relationship Id="rId7" Type="http://schemas.openxmlformats.org/officeDocument/2006/relationships/image" Target="../media/image19.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33.bin"/><Relationship Id="rId5" Type="http://schemas.openxmlformats.org/officeDocument/2006/relationships/image" Target="../media/image220.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31.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85.png"/><Relationship Id="rId7" Type="http://schemas.openxmlformats.org/officeDocument/2006/relationships/image" Target="../media/image97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0.png"/><Relationship Id="rId4" Type="http://schemas.openxmlformats.org/officeDocument/2006/relationships/image" Target="../media/image86.png"/><Relationship Id="rId9" Type="http://schemas.openxmlformats.org/officeDocument/2006/relationships/image" Target="../media/image89.png"/></Relationships>
</file>

<file path=ppt/slides/_rels/slide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20.png"/></Relationships>
</file>

<file path=ppt/slides/_rels/slide34.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6.png"/><Relationship Id="rId5" Type="http://schemas.openxmlformats.org/officeDocument/2006/relationships/image" Target="../media/image12.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645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5986"/>
          <a:stretch/>
        </p:blipFill>
        <p:spPr bwMode="auto">
          <a:xfrm>
            <a:off x="1607671" y="25735"/>
            <a:ext cx="6805546" cy="7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90" name="Rectangle 2"/>
          <p:cNvSpPr>
            <a:spLocks noGrp="1" noChangeArrowheads="1"/>
          </p:cNvSpPr>
          <p:nvPr>
            <p:ph type="ctrTitle"/>
          </p:nvPr>
        </p:nvSpPr>
        <p:spPr bwMode="auto">
          <a:xfrm>
            <a:off x="300890" y="1611082"/>
            <a:ext cx="8547100" cy="19780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eaLnBrk="1" hangingPunct="1">
              <a:lnSpc>
                <a:spcPts val="4000"/>
              </a:lnSpc>
            </a:pPr>
            <a:r>
              <a:rPr lang="en-US" altLang="zh-CN" sz="3000" b="1" dirty="0">
                <a:solidFill>
                  <a:srgbClr val="C80000"/>
                </a:solidFill>
                <a:latin typeface="Georgia" pitchFamily="18" charset="0"/>
              </a:rPr>
              <a:t> Application of Model Predictive Control for </a:t>
            </a:r>
            <a:r>
              <a:rPr lang="en-US" altLang="zh-CN" sz="3000" b="1" dirty="0" smtClean="0">
                <a:solidFill>
                  <a:srgbClr val="C80000"/>
                </a:solidFill>
                <a:latin typeface="Georgia" pitchFamily="18" charset="0"/>
              </a:rPr>
              <a:t>Optimal </a:t>
            </a:r>
            <a:r>
              <a:rPr lang="en-US" altLang="zh-CN" sz="3000" b="1" dirty="0" smtClean="0">
                <a:solidFill>
                  <a:srgbClr val="C80000"/>
                </a:solidFill>
                <a:latin typeface="Georgia" pitchFamily="18" charset="0"/>
              </a:rPr>
              <a:t>Operation </a:t>
            </a:r>
            <a:r>
              <a:rPr lang="en-US" altLang="zh-CN" sz="3000" b="1" dirty="0" smtClean="0">
                <a:solidFill>
                  <a:srgbClr val="C80000"/>
                </a:solidFill>
                <a:latin typeface="Georgia" pitchFamily="18" charset="0"/>
              </a:rPr>
              <a:t>of </a:t>
            </a:r>
            <a:r>
              <a:rPr lang="en-US" altLang="zh-CN" sz="3000" b="1" dirty="0">
                <a:solidFill>
                  <a:srgbClr val="C80000"/>
                </a:solidFill>
                <a:latin typeface="Georgia" pitchFamily="18" charset="0"/>
              </a:rPr>
              <a:t>Wind Turbines</a:t>
            </a:r>
          </a:p>
        </p:txBody>
      </p:sp>
      <p:sp>
        <p:nvSpPr>
          <p:cNvPr id="12291" name="Rectangle 3"/>
          <p:cNvSpPr>
            <a:spLocks noGrp="1" noChangeArrowheads="1"/>
          </p:cNvSpPr>
          <p:nvPr>
            <p:ph type="subTitle" idx="1"/>
          </p:nvPr>
        </p:nvSpPr>
        <p:spPr bwMode="auto">
          <a:xfrm>
            <a:off x="1480152" y="3817070"/>
            <a:ext cx="5987424" cy="629589"/>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eaLnBrk="1" hangingPunct="1">
              <a:spcBef>
                <a:spcPct val="0"/>
              </a:spcBef>
            </a:pPr>
            <a:r>
              <a:rPr lang="en-US" altLang="zh-CN" sz="1800" b="1" dirty="0">
                <a:solidFill>
                  <a:schemeClr val="tx1"/>
                </a:solidFill>
                <a:latin typeface="Georgia" pitchFamily="18" charset="0"/>
                <a:cs typeface="Arial" pitchFamily="34" charset="0"/>
              </a:rPr>
              <a:t>Yuan </a:t>
            </a:r>
            <a:r>
              <a:rPr lang="en-US" altLang="zh-CN" sz="1800" b="1" dirty="0" err="1">
                <a:solidFill>
                  <a:schemeClr val="tx1"/>
                </a:solidFill>
                <a:latin typeface="Georgia" pitchFamily="18" charset="0"/>
                <a:cs typeface="Arial" pitchFamily="34" charset="0"/>
              </a:rPr>
              <a:t>Yuan</a:t>
            </a:r>
            <a:r>
              <a:rPr lang="en-US" altLang="zh-CN" sz="1800" b="1" dirty="0">
                <a:solidFill>
                  <a:schemeClr val="tx1"/>
                </a:solidFill>
                <a:latin typeface="Georgia" pitchFamily="18" charset="0"/>
                <a:cs typeface="Arial" pitchFamily="34" charset="0"/>
              </a:rPr>
              <a:t>, Pei Cao, and </a:t>
            </a:r>
            <a:r>
              <a:rPr lang="en-US" altLang="zh-CN" sz="1800" b="1" dirty="0" err="1">
                <a:solidFill>
                  <a:schemeClr val="tx1"/>
                </a:solidFill>
                <a:latin typeface="Georgia" pitchFamily="18" charset="0"/>
                <a:cs typeface="Arial" pitchFamily="34" charset="0"/>
              </a:rPr>
              <a:t>Jiong</a:t>
            </a:r>
            <a:r>
              <a:rPr lang="en-US" altLang="zh-CN" sz="1800" b="1" dirty="0">
                <a:solidFill>
                  <a:schemeClr val="tx1"/>
                </a:solidFill>
                <a:latin typeface="Georgia" pitchFamily="18" charset="0"/>
                <a:cs typeface="Arial" pitchFamily="34" charset="0"/>
              </a:rPr>
              <a:t> Tang </a:t>
            </a:r>
            <a:endParaRPr lang="en-US" altLang="zh-CN" sz="1800" dirty="0">
              <a:solidFill>
                <a:schemeClr val="tx1"/>
              </a:solidFill>
              <a:latin typeface="Georgia" pitchFamily="18" charset="0"/>
              <a:cs typeface="Arial" pitchFamily="34" charset="0"/>
            </a:endParaRPr>
          </a:p>
        </p:txBody>
      </p:sp>
      <p:sp>
        <p:nvSpPr>
          <p:cNvPr id="2" name="Rectangle 1"/>
          <p:cNvSpPr/>
          <p:nvPr/>
        </p:nvSpPr>
        <p:spPr>
          <a:xfrm>
            <a:off x="1743740" y="4308229"/>
            <a:ext cx="5762846" cy="1754326"/>
          </a:xfrm>
          <a:prstGeom prst="rect">
            <a:avLst/>
          </a:prstGeom>
        </p:spPr>
        <p:txBody>
          <a:bodyPr wrap="square">
            <a:spAutoFit/>
          </a:bodyPr>
          <a:lstStyle/>
          <a:p>
            <a:pPr algn="ctr"/>
            <a:endParaRPr lang="en-US" dirty="0">
              <a:latin typeface="Georgia" pitchFamily="18" charset="0"/>
              <a:cs typeface="Arial" pitchFamily="34" charset="0"/>
            </a:endParaRPr>
          </a:p>
          <a:p>
            <a:pPr algn="ctr"/>
            <a:r>
              <a:rPr lang="en-US" dirty="0">
                <a:latin typeface="Georgia" pitchFamily="18" charset="0"/>
                <a:cs typeface="Arial" pitchFamily="34" charset="0"/>
              </a:rPr>
              <a:t>Mar 27, 2017</a:t>
            </a:r>
            <a:endParaRPr lang="en-US" altLang="zh-CN" dirty="0">
              <a:latin typeface="Georgia" pitchFamily="18" charset="0"/>
              <a:cs typeface="Arial" pitchFamily="34" charset="0"/>
            </a:endParaRPr>
          </a:p>
          <a:p>
            <a:pPr algn="ctr"/>
            <a:r>
              <a:rPr lang="en-US" dirty="0">
                <a:latin typeface="Georgia" pitchFamily="18" charset="0"/>
                <a:cs typeface="Arial" pitchFamily="34" charset="0"/>
              </a:rPr>
              <a:t>SPIE Smart Structures NDE Conference 2017</a:t>
            </a:r>
          </a:p>
          <a:p>
            <a:pPr algn="ctr"/>
            <a:r>
              <a:rPr lang="en-US" altLang="zh-CN" dirty="0">
                <a:latin typeface="Georgia" pitchFamily="18" charset="0"/>
                <a:cs typeface="Arial" pitchFamily="34" charset="0"/>
              </a:rPr>
              <a:t>Department of Mechanical Engineering</a:t>
            </a:r>
          </a:p>
          <a:p>
            <a:pPr algn="ctr"/>
            <a:r>
              <a:rPr lang="en-US" altLang="zh-CN" dirty="0">
                <a:latin typeface="Georgia" pitchFamily="18" charset="0"/>
                <a:cs typeface="Arial" pitchFamily="34" charset="0"/>
              </a:rPr>
              <a:t>University of Connecticut</a:t>
            </a:r>
          </a:p>
          <a:p>
            <a:pPr algn="ctr"/>
            <a:r>
              <a:rPr lang="en-US" altLang="zh-CN" dirty="0">
                <a:latin typeface="Georgia" pitchFamily="18" charset="0"/>
                <a:cs typeface="Arial" pitchFamily="34" charset="0"/>
              </a:rPr>
              <a:t>Storrs, CT, USA</a:t>
            </a:r>
          </a:p>
        </p:txBody>
      </p:sp>
      <p:sp>
        <p:nvSpPr>
          <p:cNvPr id="7" name="Text Box 4"/>
          <p:cNvSpPr txBox="1">
            <a:spLocks noChangeArrowheads="1"/>
          </p:cNvSpPr>
          <p:nvPr/>
        </p:nvSpPr>
        <p:spPr bwMode="auto">
          <a:xfrm>
            <a:off x="5067300" y="6614344"/>
            <a:ext cx="3898900"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zh-CN" sz="1000" b="1" dirty="0" smtClean="0">
                <a:solidFill>
                  <a:schemeClr val="bg1"/>
                </a:solidFill>
                <a:latin typeface="Georgia" pitchFamily="18" charset="0"/>
              </a:rPr>
              <a:t>Dynamics, Sensing, and Controls </a:t>
            </a:r>
            <a:r>
              <a:rPr lang="en-US" altLang="zh-CN" sz="1000" b="1" dirty="0" smtClean="0">
                <a:solidFill>
                  <a:schemeClr val="bg1"/>
                </a:solidFill>
                <a:latin typeface="Georgia" pitchFamily="18" charset="0"/>
              </a:rPr>
              <a:t>Laboratory</a:t>
            </a:r>
            <a:endParaRPr lang="en-US" altLang="zh-CN" sz="1000" b="1" dirty="0">
              <a:solidFill>
                <a:schemeClr val="bg1"/>
              </a:solidFill>
              <a:latin typeface="Georgia" pitchFamily="18" charset="0"/>
            </a:endParaRPr>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52835" y="3592774"/>
            <a:ext cx="7552807" cy="2295757"/>
            <a:chOff x="834788" y="1128845"/>
            <a:chExt cx="7552807" cy="2295757"/>
          </a:xfrm>
        </p:grpSpPr>
        <p:graphicFrame>
          <p:nvGraphicFramePr>
            <p:cNvPr id="18" name="Object 17"/>
            <p:cNvGraphicFramePr>
              <a:graphicFrameLocks noChangeAspect="1"/>
            </p:cNvGraphicFramePr>
            <p:nvPr>
              <p:extLst>
                <p:ext uri="{D42A27DB-BD31-4B8C-83A1-F6EECF244321}">
                  <p14:modId xmlns:p14="http://schemas.microsoft.com/office/powerpoint/2010/main" val="176418789"/>
                </p:ext>
              </p:extLst>
            </p:nvPr>
          </p:nvGraphicFramePr>
          <p:xfrm>
            <a:off x="2394393" y="1231289"/>
            <a:ext cx="5803900" cy="2070100"/>
          </p:xfrm>
          <a:graphic>
            <a:graphicData uri="http://schemas.openxmlformats.org/presentationml/2006/ole">
              <mc:AlternateContent xmlns:mc="http://schemas.openxmlformats.org/markup-compatibility/2006">
                <mc:Choice xmlns:v="urn:schemas-microsoft-com:vml" Requires="v">
                  <p:oleObj spid="_x0000_s359098" name="Equation" r:id="rId4" imgW="5803560" imgH="2070000" progId="Equation.DSMT4">
                    <p:embed/>
                  </p:oleObj>
                </mc:Choice>
                <mc:Fallback>
                  <p:oleObj name="Equation" r:id="rId4" imgW="5803560" imgH="2070000" progId="Equation.DSMT4">
                    <p:embed/>
                    <p:pic>
                      <p:nvPicPr>
                        <p:cNvPr id="0" name=""/>
                        <p:cNvPicPr/>
                        <p:nvPr/>
                      </p:nvPicPr>
                      <p:blipFill>
                        <a:blip r:embed="rId5"/>
                        <a:stretch>
                          <a:fillRect/>
                        </a:stretch>
                      </p:blipFill>
                      <p:spPr>
                        <a:xfrm>
                          <a:off x="2394393" y="1231289"/>
                          <a:ext cx="5803900" cy="2070100"/>
                        </a:xfrm>
                        <a:prstGeom prst="rect">
                          <a:avLst/>
                        </a:prstGeom>
                      </p:spPr>
                    </p:pic>
                  </p:oleObj>
                </mc:Fallback>
              </mc:AlternateContent>
            </a:graphicData>
          </a:graphic>
        </p:graphicFrame>
        <p:sp>
          <p:nvSpPr>
            <p:cNvPr id="13" name="Right Arrow 12"/>
            <p:cNvSpPr/>
            <p:nvPr/>
          </p:nvSpPr>
          <p:spPr>
            <a:xfrm>
              <a:off x="834789" y="2112189"/>
              <a:ext cx="1166728" cy="2762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140803" y="1128845"/>
              <a:ext cx="6246792" cy="2295757"/>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34788" y="1773635"/>
              <a:ext cx="1306015" cy="338554"/>
            </a:xfrm>
            <a:prstGeom prst="rect">
              <a:avLst/>
            </a:prstGeom>
            <a:noFill/>
          </p:spPr>
          <p:txBody>
            <a:bodyPr wrap="square" rtlCol="0">
              <a:spAutoFit/>
            </a:bodyPr>
            <a:lstStyle/>
            <a:p>
              <a:pPr marL="0" lvl="2">
                <a:spcAft>
                  <a:spcPts val="500"/>
                </a:spcAft>
              </a:pPr>
              <a:r>
                <a:rPr lang="en-US" sz="1600" dirty="0"/>
                <a:t>linearization</a:t>
              </a:r>
            </a:p>
          </p:txBody>
        </p:sp>
      </p:grpSp>
      <p:sp>
        <p:nvSpPr>
          <p:cNvPr id="31" name="TextBox 30"/>
          <p:cNvSpPr txBox="1"/>
          <p:nvPr/>
        </p:nvSpPr>
        <p:spPr>
          <a:xfrm>
            <a:off x="486135" y="1012994"/>
            <a:ext cx="8229600" cy="1297791"/>
          </a:xfrm>
          <a:prstGeom prst="rect">
            <a:avLst/>
          </a:prstGeom>
          <a:noFill/>
        </p:spPr>
        <p:txBody>
          <a:bodyPr wrap="square" rtlCol="0">
            <a:spAutoFit/>
          </a:bodyPr>
          <a:lstStyle/>
          <a:p>
            <a:pPr>
              <a:spcAft>
                <a:spcPts val="500"/>
              </a:spcAft>
            </a:pPr>
            <a:r>
              <a:rPr lang="en-US" sz="2200" b="1" i="1" dirty="0"/>
              <a:t>FAST (Fatigue, Aerodynamics, Structures, Turbulence)</a:t>
            </a:r>
          </a:p>
          <a:p>
            <a:pPr marL="285750" lvl="2" indent="-285750" algn="just">
              <a:spcAft>
                <a:spcPts val="500"/>
              </a:spcAft>
              <a:buFont typeface="Wingdings" panose="05000000000000000000" pitchFamily="2" charset="2"/>
              <a:buChar char="§"/>
            </a:pPr>
            <a:r>
              <a:rPr lang="en-US" sz="2000" dirty="0"/>
              <a:t>FAST code (by </a:t>
            </a:r>
            <a:r>
              <a:rPr lang="en-US" sz="2000" dirty="0" err="1"/>
              <a:t>NREL</a:t>
            </a:r>
            <a:r>
              <a:rPr lang="en-US" sz="2000" dirty="0"/>
              <a:t>) used for simulating the coupled dynamic responses of wind turbines</a:t>
            </a:r>
          </a:p>
          <a:p>
            <a:pPr marL="285750" lvl="2" indent="-285750">
              <a:spcAft>
                <a:spcPts val="500"/>
              </a:spcAft>
              <a:buFont typeface="Wingdings" panose="05000000000000000000" pitchFamily="2" charset="2"/>
              <a:buChar char="§"/>
            </a:pPr>
            <a:endParaRPr lang="en-US" sz="800" dirty="0"/>
          </a:p>
        </p:txBody>
      </p:sp>
      <p:sp>
        <p:nvSpPr>
          <p:cNvPr id="23"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Model Linearization </a:t>
            </a:r>
          </a:p>
        </p:txBody>
      </p:sp>
      <p:grpSp>
        <p:nvGrpSpPr>
          <p:cNvPr id="3" name="Group 2"/>
          <p:cNvGrpSpPr/>
          <p:nvPr/>
        </p:nvGrpSpPr>
        <p:grpSpPr>
          <a:xfrm>
            <a:off x="2268198" y="3650254"/>
            <a:ext cx="4238323" cy="2177087"/>
            <a:chOff x="2268198" y="3650254"/>
            <a:chExt cx="4238323" cy="2177087"/>
          </a:xfrm>
        </p:grpSpPr>
        <p:sp>
          <p:nvSpPr>
            <p:cNvPr id="11" name="Rectangle 10"/>
            <p:cNvSpPr/>
            <p:nvPr/>
          </p:nvSpPr>
          <p:spPr>
            <a:xfrm>
              <a:off x="2268198" y="3650254"/>
              <a:ext cx="4238323" cy="919787"/>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6200000" flipH="1">
              <a:off x="4204081" y="4709441"/>
              <a:ext cx="225883" cy="28830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83458" y="5099887"/>
              <a:ext cx="3733800" cy="727454"/>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0919654"/>
                </p:ext>
              </p:extLst>
            </p:nvPr>
          </p:nvGraphicFramePr>
          <p:xfrm>
            <a:off x="2467277" y="3727562"/>
            <a:ext cx="3987800" cy="787400"/>
          </p:xfrm>
          <a:graphic>
            <a:graphicData uri="http://schemas.openxmlformats.org/presentationml/2006/ole">
              <mc:AlternateContent xmlns:mc="http://schemas.openxmlformats.org/markup-compatibility/2006">
                <mc:Choice xmlns:v="urn:schemas-microsoft-com:vml" Requires="v">
                  <p:oleObj spid="_x0000_s359099" name="Equation" r:id="rId6" imgW="3987720" imgH="787320" progId="Equation.DSMT4">
                    <p:embed/>
                  </p:oleObj>
                </mc:Choice>
                <mc:Fallback>
                  <p:oleObj name="Equation" r:id="rId6" imgW="3987720" imgH="787320" progId="Equation.DSMT4">
                    <p:embed/>
                    <p:pic>
                      <p:nvPicPr>
                        <p:cNvPr id="0" name=""/>
                        <p:cNvPicPr/>
                        <p:nvPr/>
                      </p:nvPicPr>
                      <p:blipFill>
                        <a:blip r:embed="rId7"/>
                        <a:stretch>
                          <a:fillRect/>
                        </a:stretch>
                      </p:blipFill>
                      <p:spPr>
                        <a:xfrm>
                          <a:off x="2467277" y="3727562"/>
                          <a:ext cx="3987800" cy="7874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840579636"/>
                </p:ext>
              </p:extLst>
            </p:nvPr>
          </p:nvGraphicFramePr>
          <p:xfrm>
            <a:off x="2703692" y="5248787"/>
            <a:ext cx="3327400" cy="431800"/>
          </p:xfrm>
          <a:graphic>
            <a:graphicData uri="http://schemas.openxmlformats.org/presentationml/2006/ole">
              <mc:AlternateContent xmlns:mc="http://schemas.openxmlformats.org/markup-compatibility/2006">
                <mc:Choice xmlns:v="urn:schemas-microsoft-com:vml" Requires="v">
                  <p:oleObj spid="_x0000_s359100" name="Equation" r:id="rId8" imgW="3327120" imgH="431640" progId="Equation.DSMT4">
                    <p:embed/>
                  </p:oleObj>
                </mc:Choice>
                <mc:Fallback>
                  <p:oleObj name="Equation" r:id="rId8" imgW="3327120" imgH="431640" progId="Equation.DSMT4">
                    <p:embed/>
                    <p:pic>
                      <p:nvPicPr>
                        <p:cNvPr id="0" name=""/>
                        <p:cNvPicPr/>
                        <p:nvPr/>
                      </p:nvPicPr>
                      <p:blipFill>
                        <a:blip r:embed="rId9"/>
                        <a:stretch>
                          <a:fillRect/>
                        </a:stretch>
                      </p:blipFill>
                      <p:spPr>
                        <a:xfrm>
                          <a:off x="2703692" y="5248787"/>
                          <a:ext cx="3327400" cy="431800"/>
                        </a:xfrm>
                        <a:prstGeom prst="rect">
                          <a:avLst/>
                        </a:prstGeom>
                      </p:spPr>
                    </p:pic>
                  </p:oleObj>
                </mc:Fallback>
              </mc:AlternateContent>
            </a:graphicData>
          </a:graphic>
        </p:graphicFrame>
      </p:grpSp>
      <p:sp>
        <p:nvSpPr>
          <p:cNvPr id="2" name="Rectangle 1"/>
          <p:cNvSpPr/>
          <p:nvPr/>
        </p:nvSpPr>
        <p:spPr>
          <a:xfrm>
            <a:off x="486134" y="2210971"/>
            <a:ext cx="8130327" cy="1110560"/>
          </a:xfrm>
          <a:prstGeom prst="rect">
            <a:avLst/>
          </a:prstGeom>
        </p:spPr>
        <p:txBody>
          <a:bodyPr wrap="square">
            <a:spAutoFit/>
          </a:bodyPr>
          <a:lstStyle/>
          <a:p>
            <a:pPr marL="0" lvl="2" algn="just">
              <a:spcAft>
                <a:spcPts val="500"/>
              </a:spcAft>
            </a:pPr>
            <a:r>
              <a:rPr lang="en-US" sz="2200" b="1" i="1" dirty="0"/>
              <a:t>State space representation </a:t>
            </a:r>
          </a:p>
          <a:p>
            <a:pPr marL="285750" lvl="2" indent="-285750" algn="just">
              <a:spcAft>
                <a:spcPts val="500"/>
              </a:spcAft>
              <a:buFont typeface="Wingdings" panose="05000000000000000000" pitchFamily="2" charset="2"/>
              <a:buChar char="§"/>
            </a:pPr>
            <a:r>
              <a:rPr lang="en-US" sz="2000" dirty="0"/>
              <a:t>Numerically linearize the equation by perturbing (∆) each variable about their respective operating points (</a:t>
            </a:r>
            <a:r>
              <a:rPr lang="en-US" sz="2000" i="1" dirty="0"/>
              <a:t>op</a:t>
            </a:r>
            <a:r>
              <a:rPr lang="en-US" sz="2000" dirty="0"/>
              <a:t>):</a:t>
            </a:r>
          </a:p>
        </p:txBody>
      </p:sp>
      <p:grpSp>
        <p:nvGrpSpPr>
          <p:cNvPr id="26" name="Group 25"/>
          <p:cNvGrpSpPr/>
          <p:nvPr/>
        </p:nvGrpSpPr>
        <p:grpSpPr>
          <a:xfrm>
            <a:off x="885588" y="3849205"/>
            <a:ext cx="7552807" cy="1678470"/>
            <a:chOff x="834788" y="4065105"/>
            <a:chExt cx="7552807" cy="1678470"/>
          </a:xfrm>
        </p:grpSpPr>
        <p:graphicFrame>
          <p:nvGraphicFramePr>
            <p:cNvPr id="27" name="Object 26"/>
            <p:cNvGraphicFramePr>
              <a:graphicFrameLocks noChangeAspect="1"/>
            </p:cNvGraphicFramePr>
            <p:nvPr>
              <p:extLst>
                <p:ext uri="{D42A27DB-BD31-4B8C-83A1-F6EECF244321}">
                  <p14:modId xmlns:p14="http://schemas.microsoft.com/office/powerpoint/2010/main" val="294012267"/>
                </p:ext>
              </p:extLst>
            </p:nvPr>
          </p:nvGraphicFramePr>
          <p:xfrm>
            <a:off x="4454159" y="4179888"/>
            <a:ext cx="3654425" cy="1476375"/>
          </p:xfrm>
          <a:graphic>
            <a:graphicData uri="http://schemas.openxmlformats.org/presentationml/2006/ole">
              <mc:AlternateContent xmlns:mc="http://schemas.openxmlformats.org/markup-compatibility/2006">
                <mc:Choice xmlns:v="urn:schemas-microsoft-com:vml" Requires="v">
                  <p:oleObj spid="_x0000_s359101" name="Equation" r:id="rId10" imgW="3835080" imgH="1549080" progId="Equation.DSMT4">
                    <p:embed/>
                  </p:oleObj>
                </mc:Choice>
                <mc:Fallback>
                  <p:oleObj name="Equation" r:id="rId10" imgW="3835080" imgH="1549080" progId="Equation.DSMT4">
                    <p:embed/>
                    <p:pic>
                      <p:nvPicPr>
                        <p:cNvPr id="0" name=""/>
                        <p:cNvPicPr>
                          <a:picLocks noChangeAspect="1" noChangeArrowheads="1"/>
                        </p:cNvPicPr>
                        <p:nvPr/>
                      </p:nvPicPr>
                      <p:blipFill>
                        <a:blip r:embed="rId11"/>
                        <a:srcRect/>
                        <a:stretch>
                          <a:fillRect/>
                        </a:stretch>
                      </p:blipFill>
                      <p:spPr bwMode="auto">
                        <a:xfrm>
                          <a:off x="4454159" y="4179888"/>
                          <a:ext cx="3654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3194576932"/>
                </p:ext>
              </p:extLst>
            </p:nvPr>
          </p:nvGraphicFramePr>
          <p:xfrm>
            <a:off x="960194" y="4509965"/>
            <a:ext cx="2857500" cy="792163"/>
          </p:xfrm>
          <a:graphic>
            <a:graphicData uri="http://schemas.openxmlformats.org/presentationml/2006/ole">
              <mc:AlternateContent xmlns:mc="http://schemas.openxmlformats.org/markup-compatibility/2006">
                <mc:Choice xmlns:v="urn:schemas-microsoft-com:vml" Requires="v">
                  <p:oleObj spid="_x0000_s359102" name="Equation" r:id="rId12" imgW="2654280" imgH="736560" progId="Equation.DSMT4">
                    <p:embed/>
                  </p:oleObj>
                </mc:Choice>
                <mc:Fallback>
                  <p:oleObj name="Equation" r:id="rId12" imgW="2654280" imgH="736560" progId="Equation.DSMT4">
                    <p:embed/>
                    <p:pic>
                      <p:nvPicPr>
                        <p:cNvPr id="0" name=""/>
                        <p:cNvPicPr>
                          <a:picLocks noChangeAspect="1" noChangeArrowheads="1"/>
                        </p:cNvPicPr>
                        <p:nvPr/>
                      </p:nvPicPr>
                      <p:blipFill>
                        <a:blip r:embed="rId13"/>
                        <a:srcRect/>
                        <a:stretch>
                          <a:fillRect/>
                        </a:stretch>
                      </p:blipFill>
                      <p:spPr bwMode="auto">
                        <a:xfrm>
                          <a:off x="960194" y="4509965"/>
                          <a:ext cx="28575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Rectangle 28"/>
            <p:cNvSpPr/>
            <p:nvPr/>
          </p:nvSpPr>
          <p:spPr>
            <a:xfrm>
              <a:off x="4246891" y="4065105"/>
              <a:ext cx="4140704" cy="1678470"/>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4788" y="4246081"/>
              <a:ext cx="3143817" cy="1325524"/>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4"/>
          </p:nvPr>
        </p:nvSpPr>
        <p:spPr/>
        <p:txBody>
          <a:bodyPr/>
          <a:lstStyle/>
          <a:p>
            <a:fld id="{4A466926-17EF-4CAC-B717-1CD0EBB5093C}" type="slidenum">
              <a:rPr lang="en-US" smtClean="0"/>
              <a:t>10</a:t>
            </a:fld>
            <a:endParaRPr lang="en-US"/>
          </a:p>
        </p:txBody>
      </p:sp>
    </p:spTree>
    <p:extLst>
      <p:ext uri="{BB962C8B-B14F-4D97-AF65-F5344CB8AC3E}">
        <p14:creationId xmlns:p14="http://schemas.microsoft.com/office/powerpoint/2010/main" val="375850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12"/>
                                        </p:tgtEl>
                                      </p:cBhvr>
                                    </p:animEffect>
                                    <p:anim calcmode="lin" valueType="num">
                                      <p:cBhvr>
                                        <p:cTn id="21" dur="1000"/>
                                        <p:tgtEl>
                                          <p:spTgt spid="12"/>
                                        </p:tgtEl>
                                        <p:attrNameLst>
                                          <p:attrName>ppt_x</p:attrName>
                                        </p:attrNameLst>
                                      </p:cBhvr>
                                      <p:tavLst>
                                        <p:tav tm="0">
                                          <p:val>
                                            <p:strVal val="ppt_x"/>
                                          </p:val>
                                        </p:tav>
                                        <p:tav tm="100000">
                                          <p:val>
                                            <p:strVal val="ppt_x"/>
                                          </p:val>
                                        </p:tav>
                                      </p:tavLst>
                                    </p:anim>
                                    <p:anim calcmode="lin" valueType="num">
                                      <p:cBhvr>
                                        <p:cTn id="22" dur="1000"/>
                                        <p:tgtEl>
                                          <p:spTgt spid="12"/>
                                        </p:tgtEl>
                                        <p:attrNameLst>
                                          <p:attrName>ppt_y</p:attrName>
                                        </p:attrNameLst>
                                      </p:cBhvr>
                                      <p:tavLst>
                                        <p:tav tm="0">
                                          <p:val>
                                            <p:strVal val="ppt_y"/>
                                          </p:val>
                                        </p:tav>
                                        <p:tav tm="100000">
                                          <p:val>
                                            <p:strVal val="ppt_y+.1"/>
                                          </p:val>
                                        </p:tav>
                                      </p:tavLst>
                                    </p:anim>
                                    <p:set>
                                      <p:cBhvr>
                                        <p:cTn id="23" dur="1" fill="hold">
                                          <p:stCondLst>
                                            <p:cond delay="9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11</a:t>
            </a:fld>
            <a:endParaRPr lang="en-US" dirty="0"/>
          </a:p>
        </p:txBody>
      </p:sp>
      <p:sp>
        <p:nvSpPr>
          <p:cNvPr id="3"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Control Architecture</a:t>
            </a:r>
          </a:p>
        </p:txBody>
      </p:sp>
      <p:sp>
        <p:nvSpPr>
          <p:cNvPr id="4" name="TextBox 3"/>
          <p:cNvSpPr txBox="1"/>
          <p:nvPr/>
        </p:nvSpPr>
        <p:spPr>
          <a:xfrm>
            <a:off x="1619250" y="4551218"/>
            <a:ext cx="6115050" cy="1361911"/>
          </a:xfrm>
          <a:prstGeom prst="rect">
            <a:avLst/>
          </a:prstGeom>
          <a:noFill/>
        </p:spPr>
        <p:txBody>
          <a:bodyPr wrap="square" rtlCol="0">
            <a:spAutoFit/>
          </a:bodyPr>
          <a:lstStyle/>
          <a:p>
            <a:pPr marL="342900" indent="-342900">
              <a:lnSpc>
                <a:spcPct val="125000"/>
              </a:lnSpc>
              <a:buFont typeface="Wingdings" panose="05000000000000000000" pitchFamily="2" charset="2"/>
              <a:buChar char="ü"/>
            </a:pPr>
            <a:r>
              <a:rPr lang="en-US" sz="2200" dirty="0">
                <a:cs typeface="Arial" panose="020B0604020202020204" pitchFamily="34" charset="0"/>
              </a:rPr>
              <a:t>Torque control: Standard torque control</a:t>
            </a:r>
          </a:p>
          <a:p>
            <a:pPr marL="342900" indent="-342900">
              <a:lnSpc>
                <a:spcPct val="125000"/>
              </a:lnSpc>
              <a:buFont typeface="Wingdings" panose="05000000000000000000" pitchFamily="2" charset="2"/>
              <a:buChar char="ü"/>
            </a:pPr>
            <a:r>
              <a:rPr lang="en-US" sz="2200" dirty="0">
                <a:cs typeface="Arial" panose="020B0604020202020204" pitchFamily="34" charset="0"/>
              </a:rPr>
              <a:t>Pitch control: Model predictive control</a:t>
            </a:r>
          </a:p>
          <a:p>
            <a:pPr marL="342900" indent="-342900">
              <a:lnSpc>
                <a:spcPct val="125000"/>
              </a:lnSpc>
              <a:buFont typeface="Wingdings" panose="05000000000000000000" pitchFamily="2" charset="2"/>
              <a:buChar char="ü"/>
            </a:pPr>
            <a:r>
              <a:rPr lang="en-US" sz="2200" dirty="0">
                <a:cs typeface="Arial" panose="020B0604020202020204" pitchFamily="34" charset="0"/>
              </a:rPr>
              <a:t>Yaw control: </a:t>
            </a:r>
            <a:r>
              <a:rPr lang="en-US" sz="2200" dirty="0" smtClean="0">
                <a:cs typeface="Arial" panose="020B0604020202020204" pitchFamily="34" charset="0"/>
              </a:rPr>
              <a:t>Not </a:t>
            </a:r>
            <a:r>
              <a:rPr lang="en-US" sz="2200" dirty="0" smtClean="0">
                <a:cs typeface="Arial" panose="020B0604020202020204" pitchFamily="34" charset="0"/>
              </a:rPr>
              <a:t>involved</a:t>
            </a:r>
            <a:endParaRPr lang="en-US" sz="2200" dirty="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39" y="1042001"/>
            <a:ext cx="8403336" cy="3602736"/>
          </a:xfrm>
          <a:prstGeom prst="rect">
            <a:avLst/>
          </a:prstGeom>
        </p:spPr>
      </p:pic>
      <p:sp>
        <p:nvSpPr>
          <p:cNvPr id="6" name="TextBox 5"/>
          <p:cNvSpPr txBox="1"/>
          <p:nvPr/>
        </p:nvSpPr>
        <p:spPr>
          <a:xfrm>
            <a:off x="1665512" y="3058881"/>
            <a:ext cx="391886" cy="369332"/>
          </a:xfrm>
          <a:prstGeom prst="rect">
            <a:avLst/>
          </a:prstGeom>
          <a:noFill/>
        </p:spPr>
        <p:txBody>
          <a:bodyPr wrap="square" rtlCol="0">
            <a:spAutoFit/>
          </a:bodyPr>
          <a:lstStyle/>
          <a:p>
            <a:r>
              <a:rPr lang="en-US" dirty="0" smtClean="0"/>
              <a:t>-</a:t>
            </a:r>
            <a:endParaRPr lang="en-US" dirty="0"/>
          </a:p>
        </p:txBody>
      </p:sp>
    </p:spTree>
    <p:extLst>
      <p:ext uri="{BB962C8B-B14F-4D97-AF65-F5344CB8AC3E}">
        <p14:creationId xmlns:p14="http://schemas.microsoft.com/office/powerpoint/2010/main" val="11507982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TextBox 18"/>
          <p:cNvSpPr txBox="1"/>
          <p:nvPr/>
        </p:nvSpPr>
        <p:spPr>
          <a:xfrm>
            <a:off x="262616" y="1055437"/>
            <a:ext cx="8229600" cy="430887"/>
          </a:xfrm>
          <a:prstGeom prst="rect">
            <a:avLst/>
          </a:prstGeom>
          <a:noFill/>
        </p:spPr>
        <p:txBody>
          <a:bodyPr wrap="square" rtlCol="0">
            <a:spAutoFit/>
          </a:bodyPr>
          <a:lstStyle/>
          <a:p>
            <a:pPr>
              <a:spcAft>
                <a:spcPts val="500"/>
              </a:spcAft>
            </a:pPr>
            <a:r>
              <a:rPr lang="en-US" sz="2200" b="1" i="1" dirty="0">
                <a:effectLst>
                  <a:outerShdw blurRad="38100" dist="38100" dir="2700000" algn="tl">
                    <a:srgbClr val="000000">
                      <a:alpha val="43137"/>
                    </a:srgbClr>
                  </a:outerShdw>
                </a:effectLst>
              </a:rPr>
              <a:t>Generator torque controller</a:t>
            </a:r>
            <a:endParaRPr lang="en-US" dirty="0"/>
          </a:p>
        </p:txBody>
      </p:sp>
      <p:sp>
        <p:nvSpPr>
          <p:cNvPr id="8"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 Standard Torque Control</a:t>
            </a:r>
          </a:p>
        </p:txBody>
      </p:sp>
      <mc:AlternateContent xmlns:mc="http://schemas.openxmlformats.org/markup-compatibility/2006" xmlns:a14="http://schemas.microsoft.com/office/drawing/2010/main">
        <mc:Choice Requires="a14">
          <p:sp>
            <p:nvSpPr>
              <p:cNvPr id="9" name="TextBox 8"/>
              <p:cNvSpPr txBox="1"/>
              <p:nvPr/>
            </p:nvSpPr>
            <p:spPr>
              <a:xfrm>
                <a:off x="849988" y="4374104"/>
                <a:ext cx="3527428" cy="1666875"/>
              </a:xfrm>
              <a:prstGeom prst="rect">
                <a:avLst/>
              </a:prstGeom>
              <a:noFill/>
            </p:spPr>
            <p:txBody>
              <a:bodyPr wrap="square" rtlCol="0">
                <a:noAutofit/>
              </a:bodyPr>
              <a:lstStyle/>
              <a:p>
                <a:pPr marL="342900" indent="-342900">
                  <a:spcAft>
                    <a:spcPts val="500"/>
                  </a:spcAft>
                  <a:buFont typeface="Wingdings" panose="05000000000000000000" pitchFamily="2" charset="2"/>
                  <a:buChar char="§"/>
                </a:pPr>
                <a14:m>
                  <m:oMath xmlns:m="http://schemas.openxmlformats.org/officeDocument/2006/math">
                    <m:r>
                      <a:rPr lang="en-US" i="1" smtClean="0">
                        <a:latin typeface="Cambria Math"/>
                        <a:ea typeface="Cambria Math"/>
                      </a:rPr>
                      <m:t>𝜔</m:t>
                    </m:r>
                  </m:oMath>
                </a14:m>
                <a:r>
                  <a:rPr lang="en-US" dirty="0"/>
                  <a:t>: generator speed</a:t>
                </a:r>
              </a:p>
              <a:p>
                <a:pPr marL="342900" indent="-342900">
                  <a:spcAft>
                    <a:spcPts val="500"/>
                  </a:spcAft>
                  <a:buFont typeface="Wingdings" panose="05000000000000000000" pitchFamily="2" charset="2"/>
                  <a:buChar char="§"/>
                </a:pPr>
                <a14:m>
                  <m:oMath xmlns:m="http://schemas.openxmlformats.org/officeDocument/2006/math">
                    <m:r>
                      <a:rPr lang="en-US" b="0" i="1" smtClean="0">
                        <a:latin typeface="Cambria Math"/>
                      </a:rPr>
                      <m:t>𝑘</m:t>
                    </m:r>
                  </m:oMath>
                </a14:m>
                <a:r>
                  <a:rPr lang="en-US" dirty="0"/>
                  <a:t>: optimal constant of proportionality (0.0255764</a:t>
                </a:r>
                <a14:m>
                  <m:oMath xmlns:m="http://schemas.openxmlformats.org/officeDocument/2006/math">
                    <m:r>
                      <a:rPr lang="en-US" b="0" i="1" smtClean="0">
                        <a:latin typeface="Cambria Math"/>
                      </a:rPr>
                      <m:t>𝑁</m:t>
                    </m:r>
                    <m:r>
                      <a:rPr lang="en-US" b="0" i="1" smtClean="0">
                        <a:latin typeface="Cambria Math"/>
                        <a:ea typeface="Cambria Math"/>
                      </a:rPr>
                      <m:t>∙</m:t>
                    </m:r>
                    <m:r>
                      <a:rPr lang="en-US" b="0" i="1" smtClean="0">
                        <a:latin typeface="Cambria Math"/>
                        <a:ea typeface="Cambria Math"/>
                      </a:rPr>
                      <m:t>𝑚</m:t>
                    </m:r>
                    <m:r>
                      <a:rPr lang="en-US" b="0" i="1" smtClean="0">
                        <a:latin typeface="Cambria Math"/>
                        <a:ea typeface="Cambria Math"/>
                      </a:rPr>
                      <m:t>/</m:t>
                    </m:r>
                    <m:sSup>
                      <m:sSupPr>
                        <m:ctrlPr>
                          <a:rPr lang="en-US" b="0" i="1" smtClean="0">
                            <a:latin typeface="Cambria Math"/>
                            <a:ea typeface="Cambria Math"/>
                          </a:rPr>
                        </m:ctrlPr>
                      </m:sSupPr>
                      <m:e>
                        <m:r>
                          <a:rPr lang="en-US" i="1">
                            <a:latin typeface="Cambria Math"/>
                            <a:ea typeface="Cambria Math"/>
                          </a:rPr>
                          <m:t>𝑟𝑝𝑚</m:t>
                        </m:r>
                      </m:e>
                      <m:sup>
                        <m:r>
                          <a:rPr lang="en-US" b="0" i="1" smtClean="0">
                            <a:latin typeface="Cambria Math"/>
                            <a:ea typeface="Cambria Math"/>
                          </a:rPr>
                          <m:t>2</m:t>
                        </m:r>
                      </m:sup>
                    </m:sSup>
                  </m:oMath>
                </a14:m>
                <a:r>
                  <a:rPr lang="en-US" dirty="0"/>
                  <a:t>)</a:t>
                </a:r>
              </a:p>
              <a:p>
                <a:pPr marL="342900" indent="-342900">
                  <a:spcAft>
                    <a:spcPts val="500"/>
                  </a:spcAft>
                  <a:buFont typeface="Wingdings" panose="05000000000000000000" pitchFamily="2" charset="2"/>
                  <a:buChar char="§"/>
                </a:pPr>
                <a14:m>
                  <m:oMath xmlns:m="http://schemas.openxmlformats.org/officeDocument/2006/math">
                    <m:sSub>
                      <m:sSubPr>
                        <m:ctrlPr>
                          <a:rPr lang="en-US" i="1" smtClean="0">
                            <a:latin typeface="Cambria Math"/>
                          </a:rPr>
                        </m:ctrlPr>
                      </m:sSubPr>
                      <m:e>
                        <m:r>
                          <a:rPr lang="en-US" i="1" smtClean="0">
                            <a:latin typeface="Cambria Math"/>
                            <a:ea typeface="Cambria Math"/>
                          </a:rPr>
                          <m:t>𝜔</m:t>
                        </m:r>
                      </m:e>
                      <m:sub>
                        <m:r>
                          <a:rPr lang="en-US" b="0" i="1" smtClean="0">
                            <a:latin typeface="Cambria Math"/>
                          </a:rPr>
                          <m:t>1</m:t>
                        </m:r>
                      </m:sub>
                    </m:sSub>
                  </m:oMath>
                </a14:m>
                <a:r>
                  <a:rPr lang="en-US" dirty="0"/>
                  <a:t>: 1,161.963 </a:t>
                </a:r>
                <a14:m>
                  <m:oMath xmlns:m="http://schemas.openxmlformats.org/officeDocument/2006/math">
                    <m:r>
                      <a:rPr lang="en-US" b="0" i="1" smtClean="0">
                        <a:latin typeface="Cambria Math"/>
                      </a:rPr>
                      <m:t>𝑟𝑝𝑚</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49988" y="4374104"/>
                <a:ext cx="3527428" cy="1666875"/>
              </a:xfrm>
              <a:prstGeom prst="rect">
                <a:avLst/>
              </a:prstGeom>
              <a:blipFill rotWithShape="0">
                <a:blip r:embed="rId4"/>
                <a:stretch>
                  <a:fillRect l="-1036" t="-2198" b="-1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939391" y="4593179"/>
                <a:ext cx="3871234" cy="1447800"/>
              </a:xfrm>
              <a:prstGeom prst="rect">
                <a:avLst/>
              </a:prstGeom>
              <a:noFill/>
            </p:spPr>
            <p:txBody>
              <a:bodyPr wrap="square" rtlCol="0">
                <a:noAutofit/>
              </a:bodyPr>
              <a:lstStyle/>
              <a:p>
                <a:pPr marL="342900" indent="-342900">
                  <a:spcAft>
                    <a:spcPts val="500"/>
                  </a:spcAft>
                  <a:buFont typeface="Wingdings" panose="05000000000000000000" pitchFamily="2" charset="2"/>
                  <a:buChar char="§"/>
                </a:pPr>
                <a14:m>
                  <m:oMath xmlns:m="http://schemas.openxmlformats.org/officeDocument/2006/math">
                    <m:sSub>
                      <m:sSubPr>
                        <m:ctrlPr>
                          <a:rPr lang="en-US" i="1" smtClean="0">
                            <a:latin typeface="Cambria Math"/>
                          </a:rPr>
                        </m:ctrlPr>
                      </m:sSubPr>
                      <m:e>
                        <m:r>
                          <a:rPr lang="en-US" i="1" smtClean="0">
                            <a:latin typeface="Cambria Math"/>
                            <a:ea typeface="Cambria Math"/>
                          </a:rPr>
                          <m:t>𝜔</m:t>
                        </m:r>
                      </m:e>
                      <m:sub>
                        <m:r>
                          <a:rPr lang="en-US" b="0" i="1" smtClean="0">
                            <a:latin typeface="Cambria Math"/>
                          </a:rPr>
                          <m:t>𝑟𝑎𝑡𝑒𝑑</m:t>
                        </m:r>
                      </m:sub>
                    </m:sSub>
                  </m:oMath>
                </a14:m>
                <a:r>
                  <a:rPr lang="en-US" dirty="0"/>
                  <a:t>: 1173.7 </a:t>
                </a:r>
                <a14:m>
                  <m:oMath xmlns:m="http://schemas.openxmlformats.org/officeDocument/2006/math">
                    <m:r>
                      <a:rPr lang="en-US" i="1">
                        <a:latin typeface="Cambria Math"/>
                      </a:rPr>
                      <m:t>𝑟𝑝𝑚</m:t>
                    </m:r>
                  </m:oMath>
                </a14:m>
                <a:endParaRPr lang="en-US" dirty="0"/>
              </a:p>
              <a:p>
                <a:pPr marL="342900" indent="-342900">
                  <a:spcAft>
                    <a:spcPts val="500"/>
                  </a:spcAft>
                  <a:buFont typeface="Wingdings" panose="05000000000000000000" pitchFamily="2" charset="2"/>
                  <a:buChar char="§"/>
                </a:pPr>
                <a14:m>
                  <m:oMath xmlns:m="http://schemas.openxmlformats.org/officeDocument/2006/math">
                    <m:sSub>
                      <m:sSubPr>
                        <m:ctrlPr>
                          <a:rPr lang="en-US" i="1" smtClean="0">
                            <a:latin typeface="Cambria Math"/>
                          </a:rPr>
                        </m:ctrlPr>
                      </m:sSubPr>
                      <m:e>
                        <m:r>
                          <a:rPr lang="en-US" i="1" smtClean="0">
                            <a:latin typeface="Cambria Math"/>
                            <a:ea typeface="Cambria Math"/>
                          </a:rPr>
                          <m:t>𝜏</m:t>
                        </m:r>
                      </m:e>
                      <m:sub>
                        <m:r>
                          <a:rPr lang="en-US" b="0" i="1" smtClean="0">
                            <a:latin typeface="Cambria Math"/>
                          </a:rPr>
                          <m:t>𝑟𝑎𝑡𝑒𝑑</m:t>
                        </m:r>
                      </m:sub>
                    </m:sSub>
                  </m:oMath>
                </a14:m>
                <a:r>
                  <a:rPr lang="en-US" dirty="0"/>
                  <a:t>: 43,093.55 </a:t>
                </a:r>
                <a14:m>
                  <m:oMath xmlns:m="http://schemas.openxmlformats.org/officeDocument/2006/math">
                    <m:r>
                      <a:rPr lang="en-US" i="1">
                        <a:latin typeface="Cambria Math"/>
                      </a:rPr>
                      <m:t>𝑁</m:t>
                    </m:r>
                    <m:r>
                      <a:rPr lang="en-US" i="1">
                        <a:latin typeface="Cambria Math"/>
                        <a:ea typeface="Cambria Math"/>
                      </a:rPr>
                      <m:t>∙</m:t>
                    </m:r>
                    <m:r>
                      <a:rPr lang="en-US" i="1">
                        <a:latin typeface="Cambria Math"/>
                        <a:ea typeface="Cambria Math"/>
                      </a:rPr>
                      <m:t>𝑚</m:t>
                    </m:r>
                  </m:oMath>
                </a14:m>
                <a:endParaRPr lang="en-US" i="1" dirty="0">
                  <a:latin typeface="Cambria Math"/>
                </a:endParaRPr>
              </a:p>
              <a:p>
                <a:pPr marL="342900" indent="-342900">
                  <a:spcAft>
                    <a:spcPts val="500"/>
                  </a:spcAft>
                  <a:buFont typeface="Wingdings" panose="05000000000000000000" pitchFamily="2" charset="2"/>
                  <a:buChar char="§"/>
                </a:pPr>
                <a14:m>
                  <m:oMath xmlns:m="http://schemas.openxmlformats.org/officeDocument/2006/math">
                    <m:sSub>
                      <m:sSubPr>
                        <m:ctrlPr>
                          <a:rPr lang="en-US" i="1" dirty="0" smtClean="0">
                            <a:latin typeface="Cambria Math"/>
                            <a:ea typeface="Cambria Math"/>
                          </a:rPr>
                        </m:ctrlPr>
                      </m:sSubPr>
                      <m:e>
                        <m:r>
                          <a:rPr lang="en-US" i="1" dirty="0">
                            <a:latin typeface="Cambria Math"/>
                            <a:ea typeface="Cambria Math"/>
                          </a:rPr>
                          <m:t>𝜏</m:t>
                        </m:r>
                      </m:e>
                      <m:sub>
                        <m:r>
                          <a:rPr lang="en-US" b="0" i="1" dirty="0" smtClean="0">
                            <a:latin typeface="Cambria Math"/>
                            <a:ea typeface="Cambria Math"/>
                          </a:rPr>
                          <m:t>1</m:t>
                        </m:r>
                      </m:sub>
                    </m:sSub>
                  </m:oMath>
                </a14:m>
                <a:r>
                  <a:rPr lang="en-US" dirty="0"/>
                  <a:t>: 34532.18 </a:t>
                </a:r>
                <a14:m>
                  <m:oMath xmlns:m="http://schemas.openxmlformats.org/officeDocument/2006/math">
                    <m:r>
                      <a:rPr lang="en-US" i="1">
                        <a:latin typeface="Cambria Math"/>
                      </a:rPr>
                      <m:t>𝑁</m:t>
                    </m:r>
                    <m:r>
                      <a:rPr lang="en-US" i="1">
                        <a:latin typeface="Cambria Math"/>
                        <a:ea typeface="Cambria Math"/>
                      </a:rPr>
                      <m:t>∙</m:t>
                    </m:r>
                    <m:r>
                      <a:rPr lang="en-US" i="1">
                        <a:latin typeface="Cambria Math"/>
                        <a:ea typeface="Cambria Math"/>
                      </a:rPr>
                      <m:t>𝑚</m:t>
                    </m:r>
                  </m:oMath>
                </a14:m>
                <a:endParaRPr lang="en-US" i="1" dirty="0">
                  <a:latin typeface="Cambria Math"/>
                </a:endParaRP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939391" y="4593179"/>
                <a:ext cx="3871234" cy="1447800"/>
              </a:xfrm>
              <a:prstGeom prst="rect">
                <a:avLst/>
              </a:prstGeom>
              <a:blipFill rotWithShape="1">
                <a:blip r:embed="rId5"/>
                <a:stretch>
                  <a:fillRect l="-945" t="-2101"/>
                </a:stretch>
              </a:blipFill>
            </p:spPr>
            <p:txBody>
              <a:bodyPr/>
              <a:lstStyle/>
              <a:p>
                <a:r>
                  <a:rPr lang="en-US">
                    <a:noFill/>
                  </a:rPr>
                  <a:t> </a:t>
                </a:r>
              </a:p>
            </p:txBody>
          </p:sp>
        </mc:Fallback>
      </mc:AlternateContent>
      <p:graphicFrame>
        <p:nvGraphicFramePr>
          <p:cNvPr id="2" name="Object 1"/>
          <p:cNvGraphicFramePr>
            <a:graphicFrameLocks noChangeAspect="1"/>
          </p:cNvGraphicFramePr>
          <p:nvPr>
            <p:extLst/>
          </p:nvPr>
        </p:nvGraphicFramePr>
        <p:xfrm>
          <a:off x="182563" y="2012950"/>
          <a:ext cx="4089400" cy="1879600"/>
        </p:xfrm>
        <a:graphic>
          <a:graphicData uri="http://schemas.openxmlformats.org/presentationml/2006/ole">
            <mc:AlternateContent xmlns:mc="http://schemas.openxmlformats.org/markup-compatibility/2006">
              <mc:Choice xmlns:v="urn:schemas-microsoft-com:vml" Requires="v">
                <p:oleObj spid="_x0000_s369692" name="Equation" r:id="rId6" imgW="4089240" imgH="1879560" progId="Equation.DSMT4">
                  <p:embed/>
                </p:oleObj>
              </mc:Choice>
              <mc:Fallback>
                <p:oleObj name="Equation" r:id="rId6" imgW="4089240" imgH="1879560" progId="Equation.DSMT4">
                  <p:embed/>
                  <p:pic>
                    <p:nvPicPr>
                      <p:cNvPr id="2" name="Object 1"/>
                      <p:cNvPicPr/>
                      <p:nvPr/>
                    </p:nvPicPr>
                    <p:blipFill>
                      <a:blip r:embed="rId7"/>
                      <a:stretch>
                        <a:fillRect/>
                      </a:stretch>
                    </p:blipFill>
                    <p:spPr>
                      <a:xfrm>
                        <a:off x="182563" y="2012950"/>
                        <a:ext cx="4089400" cy="1879600"/>
                      </a:xfrm>
                      <a:prstGeom prst="rect">
                        <a:avLst/>
                      </a:prstGeom>
                    </p:spPr>
                  </p:pic>
                </p:oleObj>
              </mc:Fallback>
            </mc:AlternateContent>
          </a:graphicData>
        </a:graphic>
      </p:graphicFrame>
      <p:pic>
        <p:nvPicPr>
          <p:cNvPr id="228617" name="Picture 2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8475" y="1518192"/>
            <a:ext cx="4602163"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fld id="{4A466926-17EF-4CAC-B717-1CD0EBB5093C}" type="slidenum">
              <a:rPr lang="en-US" smtClean="0"/>
              <a:t>12</a:t>
            </a:fld>
            <a:endParaRPr lang="en-US"/>
          </a:p>
        </p:txBody>
      </p:sp>
    </p:spTree>
    <p:extLst>
      <p:ext uri="{BB962C8B-B14F-4D97-AF65-F5344CB8AC3E}">
        <p14:creationId xmlns:p14="http://schemas.microsoft.com/office/powerpoint/2010/main" val="1898230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13</a:t>
            </a:fld>
            <a:endParaRPr lang="en-US" dirty="0"/>
          </a:p>
        </p:txBody>
      </p:sp>
      <p:sp>
        <p:nvSpPr>
          <p:cNvPr id="3"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Model Predictive Controller (</a:t>
            </a:r>
            <a:r>
              <a:rPr lang="en-US" altLang="zh-CN" sz="2600" b="1" i="1" dirty="0" err="1">
                <a:solidFill>
                  <a:srgbClr val="C80000"/>
                </a:solidFill>
                <a:latin typeface="Georgia" pitchFamily="18" charset="0"/>
                <a:cs typeface="Arial" pitchFamily="34" charset="0"/>
              </a:rPr>
              <a:t>MPC</a:t>
            </a:r>
            <a:r>
              <a:rPr lang="en-US" altLang="zh-CN" sz="2600" b="1" i="1" dirty="0">
                <a:solidFill>
                  <a:srgbClr val="C80000"/>
                </a:solidFill>
                <a:latin typeface="Georgia" pitchFamily="18" charset="0"/>
                <a:cs typeface="Arial" pitchFamily="34" charset="0"/>
              </a:rPr>
              <a: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008" y="866775"/>
            <a:ext cx="5866790" cy="3511296"/>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6524625" y="1469717"/>
                <a:ext cx="2401165" cy="923330"/>
              </a:xfrm>
              <a:prstGeom prst="rect">
                <a:avLst/>
              </a:prstGeom>
              <a:noFill/>
            </p:spPr>
            <p:txBody>
              <a:bodyPr wrap="square" rtlCol="0">
                <a:spAutoFit/>
              </a:bodyPr>
              <a:lstStyle/>
              <a:p>
                <a14:m>
                  <m:oMath xmlns:m="http://schemas.openxmlformats.org/officeDocument/2006/math">
                    <m:r>
                      <a:rPr lang="en-US" b="0" i="1" smtClean="0">
                        <a:latin typeface="Cambria Math"/>
                      </a:rPr>
                      <m:t>𝑘</m:t>
                    </m:r>
                  </m:oMath>
                </a14:m>
                <a:r>
                  <a:rPr lang="en-US" dirty="0">
                    <a:latin typeface="Times New Roman" panose="02020603050405020304" pitchFamily="18" charset="0"/>
                    <a:cs typeface="Times New Roman" panose="02020603050405020304" pitchFamily="18" charset="0"/>
                  </a:rPr>
                  <a:t>: current time</a:t>
                </a:r>
              </a:p>
              <a:p>
                <a14:m>
                  <m:oMath xmlns:m="http://schemas.openxmlformats.org/officeDocument/2006/math">
                    <m:r>
                      <a:rPr lang="en-US" b="0" i="1" smtClean="0">
                        <a:latin typeface="Cambria Math"/>
                      </a:rPr>
                      <m:t>𝑝</m:t>
                    </m:r>
                  </m:oMath>
                </a14:m>
                <a:r>
                  <a:rPr lang="en-US" dirty="0">
                    <a:latin typeface="Times New Roman" panose="02020603050405020304" pitchFamily="18" charset="0"/>
                    <a:cs typeface="Times New Roman" panose="02020603050405020304" pitchFamily="18" charset="0"/>
                  </a:rPr>
                  <a:t>: prediction horizon</a:t>
                </a:r>
              </a:p>
              <a:p>
                <a14:m>
                  <m:oMath xmlns:m="http://schemas.openxmlformats.org/officeDocument/2006/math">
                    <m:r>
                      <a:rPr lang="en-US" b="0" i="1" smtClean="0">
                        <a:latin typeface="Cambria Math"/>
                      </a:rPr>
                      <m:t>𝑚</m:t>
                    </m:r>
                  </m:oMath>
                </a14:m>
                <a:r>
                  <a:rPr lang="en-US" dirty="0">
                    <a:latin typeface="Times New Roman" panose="02020603050405020304" pitchFamily="18" charset="0"/>
                    <a:cs typeface="Times New Roman" panose="02020603050405020304" pitchFamily="18" charset="0"/>
                  </a:rPr>
                  <a:t>: control horizon</a:t>
                </a:r>
              </a:p>
            </p:txBody>
          </p:sp>
        </mc:Choice>
        <mc:Fallback xmlns="">
          <p:sp>
            <p:nvSpPr>
              <p:cNvPr id="4" name="TextBox 3"/>
              <p:cNvSpPr txBox="1">
                <a:spLocks noRot="1" noChangeAspect="1" noMove="1" noResize="1" noEditPoints="1" noAdjustHandles="1" noChangeArrowheads="1" noChangeShapeType="1" noTextEdit="1"/>
              </p:cNvSpPr>
              <p:nvPr/>
            </p:nvSpPr>
            <p:spPr>
              <a:xfrm>
                <a:off x="6524625" y="1469717"/>
                <a:ext cx="2401165" cy="923330"/>
              </a:xfrm>
              <a:prstGeom prst="rect">
                <a:avLst/>
              </a:prstGeom>
              <a:blipFill rotWithShape="1">
                <a:blip r:embed="rId4"/>
                <a:stretch>
                  <a:fillRect t="-3289" b="-9211"/>
                </a:stretch>
              </a:blipFill>
            </p:spPr>
            <p:txBody>
              <a:bodyPr/>
              <a:lstStyle/>
              <a:p>
                <a:r>
                  <a:rPr lang="en-US">
                    <a:noFill/>
                  </a:rPr>
                  <a:t> </a:t>
                </a:r>
              </a:p>
            </p:txBody>
          </p:sp>
        </mc:Fallback>
      </mc:AlternateContent>
      <p:sp>
        <p:nvSpPr>
          <p:cNvPr id="8" name="TextBox 7"/>
          <p:cNvSpPr txBox="1"/>
          <p:nvPr/>
        </p:nvSpPr>
        <p:spPr>
          <a:xfrm>
            <a:off x="561109" y="4655127"/>
            <a:ext cx="8021782" cy="1631216"/>
          </a:xfrm>
          <a:prstGeom prst="rect">
            <a:avLst/>
          </a:prstGeom>
          <a:noFill/>
        </p:spPr>
        <p:txBody>
          <a:bodyPr wrap="square" rtlCol="0">
            <a:spAutoFit/>
          </a:bodyPr>
          <a:lstStyle/>
          <a:p>
            <a:pPr marL="285750" indent="-285750" algn="just">
              <a:buFont typeface="Wingdings" panose="05000000000000000000" pitchFamily="2" charset="2"/>
              <a:buChar char="§"/>
            </a:pPr>
            <a:r>
              <a:rPr lang="en-US" sz="2000" dirty="0"/>
              <a:t>Model predictive control (</a:t>
            </a:r>
            <a:r>
              <a:rPr lang="en-US" sz="2000" dirty="0" err="1"/>
              <a:t>MPC</a:t>
            </a:r>
            <a:r>
              <a:rPr lang="en-US" sz="2000" dirty="0"/>
              <a:t>): regulatory controls that use an explicit dynamic model of the response of process variables to changes in manipulated variables to calculate control “moves”</a:t>
            </a:r>
          </a:p>
          <a:p>
            <a:pPr marL="285750" indent="-285750" algn="just">
              <a:buFont typeface="Wingdings" panose="05000000000000000000" pitchFamily="2" charset="2"/>
              <a:buChar char="§"/>
            </a:pPr>
            <a:r>
              <a:rPr lang="en-US" sz="2000" dirty="0"/>
              <a:t>Control moves are intended to force the process variables to follow a pre-specified trajectory </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1445" y="2970773"/>
            <a:ext cx="3641446" cy="1561186"/>
          </a:xfrm>
          <a:prstGeom prst="rect">
            <a:avLst/>
          </a:prstGeom>
        </p:spPr>
      </p:pic>
    </p:spTree>
    <p:extLst>
      <p:ext uri="{BB962C8B-B14F-4D97-AF65-F5344CB8AC3E}">
        <p14:creationId xmlns:p14="http://schemas.microsoft.com/office/powerpoint/2010/main" val="26216387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14</a:t>
            </a:fld>
            <a:endParaRPr lang="en-US" dirty="0"/>
          </a:p>
        </p:txBody>
      </p:sp>
      <p:sp>
        <p:nvSpPr>
          <p:cNvPr id="4" name="TextBox 3"/>
          <p:cNvSpPr txBox="1"/>
          <p:nvPr/>
        </p:nvSpPr>
        <p:spPr>
          <a:xfrm>
            <a:off x="819150" y="1057273"/>
            <a:ext cx="3714750" cy="430887"/>
          </a:xfrm>
          <a:prstGeom prst="rect">
            <a:avLst/>
          </a:prstGeom>
          <a:noFill/>
        </p:spPr>
        <p:txBody>
          <a:bodyPr wrap="square" rtlCol="0">
            <a:spAutoFit/>
          </a:bodyPr>
          <a:lstStyle/>
          <a:p>
            <a:r>
              <a:rPr lang="en-US" sz="2200" b="1" i="1" dirty="0"/>
              <a:t>Predicted outputs</a:t>
            </a:r>
          </a:p>
        </p:txBody>
      </p:sp>
      <p:graphicFrame>
        <p:nvGraphicFramePr>
          <p:cNvPr id="6" name="Object 5"/>
          <p:cNvGraphicFramePr>
            <a:graphicFrameLocks noChangeAspect="1"/>
          </p:cNvGraphicFramePr>
          <p:nvPr>
            <p:extLst>
              <p:ext uri="{D42A27DB-BD31-4B8C-83A1-F6EECF244321}">
                <p14:modId xmlns:p14="http://schemas.microsoft.com/office/powerpoint/2010/main" val="3743223389"/>
              </p:ext>
            </p:extLst>
          </p:nvPr>
        </p:nvGraphicFramePr>
        <p:xfrm>
          <a:off x="875455" y="1568450"/>
          <a:ext cx="7581900" cy="2794000"/>
        </p:xfrm>
        <a:graphic>
          <a:graphicData uri="http://schemas.openxmlformats.org/presentationml/2006/ole">
            <mc:AlternateContent xmlns:mc="http://schemas.openxmlformats.org/markup-compatibility/2006">
              <mc:Choice xmlns:v="urn:schemas-microsoft-com:vml" Requires="v">
                <p:oleObj spid="_x0000_s368819" name="Equation" r:id="rId4" imgW="7581600" imgH="2793960" progId="Equation.DSMT4">
                  <p:embed/>
                </p:oleObj>
              </mc:Choice>
              <mc:Fallback>
                <p:oleObj name="Equation" r:id="rId4" imgW="7581600" imgH="2793960" progId="Equation.DSMT4">
                  <p:embed/>
                  <p:pic>
                    <p:nvPicPr>
                      <p:cNvPr id="0" name=""/>
                      <p:cNvPicPr/>
                      <p:nvPr/>
                    </p:nvPicPr>
                    <p:blipFill>
                      <a:blip r:embed="rId5"/>
                      <a:stretch>
                        <a:fillRect/>
                      </a:stretch>
                    </p:blipFill>
                    <p:spPr>
                      <a:xfrm>
                        <a:off x="875455" y="1568450"/>
                        <a:ext cx="7581900" cy="27940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44391310"/>
              </p:ext>
            </p:extLst>
          </p:nvPr>
        </p:nvGraphicFramePr>
        <p:xfrm>
          <a:off x="1365250" y="5086350"/>
          <a:ext cx="3556000" cy="558800"/>
        </p:xfrm>
        <a:graphic>
          <a:graphicData uri="http://schemas.openxmlformats.org/presentationml/2006/ole">
            <mc:AlternateContent xmlns:mc="http://schemas.openxmlformats.org/markup-compatibility/2006">
              <mc:Choice xmlns:v="urn:schemas-microsoft-com:vml" Requires="v">
                <p:oleObj spid="_x0000_s368820" name="Equation" r:id="rId6" imgW="3555720" imgH="558720" progId="Equation.DSMT4">
                  <p:embed/>
                </p:oleObj>
              </mc:Choice>
              <mc:Fallback>
                <p:oleObj name="Equation" r:id="rId6" imgW="3555720" imgH="558720" progId="Equation.DSMT4">
                  <p:embed/>
                  <p:pic>
                    <p:nvPicPr>
                      <p:cNvPr id="0" name="Object 3"/>
                      <p:cNvPicPr>
                        <a:picLocks noChangeAspect="1" noChangeArrowheads="1"/>
                      </p:cNvPicPr>
                      <p:nvPr/>
                    </p:nvPicPr>
                    <p:blipFill>
                      <a:blip r:embed="rId7"/>
                      <a:srcRect/>
                      <a:stretch>
                        <a:fillRect/>
                      </a:stretch>
                    </p:blipFill>
                    <p:spPr bwMode="auto">
                      <a:xfrm>
                        <a:off x="1365250" y="5086350"/>
                        <a:ext cx="3556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057707091"/>
              </p:ext>
            </p:extLst>
          </p:nvPr>
        </p:nvGraphicFramePr>
        <p:xfrm>
          <a:off x="1325563" y="5675313"/>
          <a:ext cx="3282950" cy="627062"/>
        </p:xfrm>
        <a:graphic>
          <a:graphicData uri="http://schemas.openxmlformats.org/presentationml/2006/ole">
            <mc:AlternateContent xmlns:mc="http://schemas.openxmlformats.org/markup-compatibility/2006">
              <mc:Choice xmlns:v="urn:schemas-microsoft-com:vml" Requires="v">
                <p:oleObj spid="_x0000_s368821" name="Equation" r:id="rId8" imgW="3276360" imgH="634680" progId="Equation.DSMT4">
                  <p:embed/>
                </p:oleObj>
              </mc:Choice>
              <mc:Fallback>
                <p:oleObj name="Equation" r:id="rId8" imgW="3276360" imgH="634680" progId="Equation.DSMT4">
                  <p:embed/>
                  <p:pic>
                    <p:nvPicPr>
                      <p:cNvPr id="0" name="Object 5"/>
                      <p:cNvPicPr>
                        <a:picLocks noChangeAspect="1" noChangeArrowheads="1"/>
                      </p:cNvPicPr>
                      <p:nvPr/>
                    </p:nvPicPr>
                    <p:blipFill>
                      <a:blip r:embed="rId9"/>
                      <a:srcRect/>
                      <a:stretch>
                        <a:fillRect/>
                      </a:stretch>
                    </p:blipFill>
                    <p:spPr bwMode="auto">
                      <a:xfrm>
                        <a:off x="1325563" y="5675313"/>
                        <a:ext cx="328295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Model Predictive </a:t>
            </a:r>
            <a:r>
              <a:rPr lang="en-US" altLang="zh-CN" sz="2600" b="1" i="1" dirty="0" smtClean="0">
                <a:solidFill>
                  <a:srgbClr val="C80000"/>
                </a:solidFill>
                <a:latin typeface="Georgia" pitchFamily="18" charset="0"/>
                <a:cs typeface="Arial" pitchFamily="34" charset="0"/>
              </a:rPr>
              <a:t>Controller (MPC)</a:t>
            </a:r>
            <a:endParaRPr lang="en-US" altLang="zh-CN" sz="2600" b="1" i="1" dirty="0">
              <a:solidFill>
                <a:srgbClr val="C80000"/>
              </a:solidFill>
              <a:latin typeface="Georgia" pitchFamily="18" charset="0"/>
              <a:cs typeface="Arial" pitchFamily="34" charset="0"/>
            </a:endParaRPr>
          </a:p>
        </p:txBody>
      </p:sp>
      <p:sp>
        <p:nvSpPr>
          <p:cNvPr id="11" name="TextBox 10"/>
          <p:cNvSpPr txBox="1"/>
          <p:nvPr/>
        </p:nvSpPr>
        <p:spPr>
          <a:xfrm>
            <a:off x="800100" y="4486275"/>
            <a:ext cx="3714750" cy="430887"/>
          </a:xfrm>
          <a:prstGeom prst="rect">
            <a:avLst/>
          </a:prstGeom>
          <a:noFill/>
        </p:spPr>
        <p:txBody>
          <a:bodyPr wrap="square" rtlCol="0">
            <a:spAutoFit/>
          </a:bodyPr>
          <a:lstStyle/>
          <a:p>
            <a:r>
              <a:rPr lang="en-US" sz="2200" b="1" i="1" dirty="0"/>
              <a:t>Cost function</a:t>
            </a:r>
          </a:p>
        </p:txBody>
      </p:sp>
      <p:pic>
        <p:nvPicPr>
          <p:cNvPr id="3" name="Picture 2"/>
          <p:cNvPicPr>
            <a:picLocks noChangeAspect="1"/>
          </p:cNvPicPr>
          <p:nvPr/>
        </p:nvPicPr>
        <p:blipFill rotWithShape="1">
          <a:blip r:embed="rId10">
            <a:extLst>
              <a:ext uri="{28A0092B-C50C-407E-A947-70E740481C1C}">
                <a14:useLocalDpi xmlns:a14="http://schemas.microsoft.com/office/drawing/2010/main" val="0"/>
              </a:ext>
            </a:extLst>
          </a:blip>
          <a:srcRect l="1935" r="50651" b="32448"/>
          <a:stretch/>
        </p:blipFill>
        <p:spPr>
          <a:xfrm>
            <a:off x="5606945" y="3334019"/>
            <a:ext cx="3413230" cy="2735393"/>
          </a:xfrm>
          <a:prstGeom prst="rect">
            <a:avLst/>
          </a:prstGeom>
        </p:spPr>
      </p:pic>
    </p:spTree>
    <p:extLst>
      <p:ext uri="{BB962C8B-B14F-4D97-AF65-F5344CB8AC3E}">
        <p14:creationId xmlns:p14="http://schemas.microsoft.com/office/powerpoint/2010/main" val="759623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15</a:t>
            </a:fld>
            <a:endParaRPr 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TextBox 15"/>
          <p:cNvSpPr txBox="1"/>
          <p:nvPr/>
        </p:nvSpPr>
        <p:spPr>
          <a:xfrm>
            <a:off x="851687" y="1886439"/>
            <a:ext cx="1580322"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Find</a:t>
            </a:r>
          </a:p>
        </p:txBody>
      </p:sp>
      <p:sp>
        <p:nvSpPr>
          <p:cNvPr id="1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8" name="Object 17"/>
          <p:cNvGraphicFramePr>
            <a:graphicFrameLocks noChangeAspect="1"/>
          </p:cNvGraphicFramePr>
          <p:nvPr>
            <p:extLst>
              <p:ext uri="{D42A27DB-BD31-4B8C-83A1-F6EECF244321}">
                <p14:modId xmlns:p14="http://schemas.microsoft.com/office/powerpoint/2010/main" val="2323104480"/>
              </p:ext>
            </p:extLst>
          </p:nvPr>
        </p:nvGraphicFramePr>
        <p:xfrm>
          <a:off x="3220930" y="1897520"/>
          <a:ext cx="233363" cy="311150"/>
        </p:xfrm>
        <a:graphic>
          <a:graphicData uri="http://schemas.openxmlformats.org/presentationml/2006/ole">
            <mc:AlternateContent xmlns:mc="http://schemas.openxmlformats.org/markup-compatibility/2006">
              <mc:Choice xmlns:v="urn:schemas-microsoft-com:vml" Requires="v">
                <p:oleObj spid="_x0000_s366897" name="Equation" r:id="rId4" imgW="228600" imgH="304560" progId="Equation.DSMT4">
                  <p:embed/>
                </p:oleObj>
              </mc:Choice>
              <mc:Fallback>
                <p:oleObj name="Equation" r:id="rId4" imgW="228600" imgH="304560" progId="Equation.DSMT4">
                  <p:embed/>
                  <p:pic>
                    <p:nvPicPr>
                      <p:cNvPr id="0" name="Object 12"/>
                      <p:cNvPicPr>
                        <a:picLocks noChangeAspect="1" noChangeArrowheads="1"/>
                      </p:cNvPicPr>
                      <p:nvPr/>
                    </p:nvPicPr>
                    <p:blipFill>
                      <a:blip r:embed="rId5"/>
                      <a:srcRect/>
                      <a:stretch>
                        <a:fillRect/>
                      </a:stretch>
                    </p:blipFill>
                    <p:spPr bwMode="auto">
                      <a:xfrm>
                        <a:off x="3220930" y="1897520"/>
                        <a:ext cx="233363"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8"/>
          <p:cNvSpPr/>
          <p:nvPr/>
        </p:nvSpPr>
        <p:spPr>
          <a:xfrm>
            <a:off x="850606" y="2312614"/>
            <a:ext cx="1255472" cy="369332"/>
          </a:xfrm>
          <a:prstGeom prst="rect">
            <a:avLst/>
          </a:prstGeom>
        </p:spPr>
        <p:txBody>
          <a:bodyPr wrap="none">
            <a:spAutoFit/>
          </a:bodyPr>
          <a:lstStyle/>
          <a:p>
            <a:r>
              <a:rPr lang="en-US" i="1" dirty="0">
                <a:latin typeface="Times New Roman" panose="02020603050405020304" pitchFamily="18" charset="0"/>
                <a:cs typeface="Times New Roman" panose="02020603050405020304" pitchFamily="18" charset="0"/>
              </a:rPr>
              <a:t>to minimize</a:t>
            </a:r>
          </a:p>
        </p:txBody>
      </p:sp>
      <p:sp>
        <p:nvSpPr>
          <p:cNvPr id="20"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1" name="Object 20"/>
          <p:cNvGraphicFramePr>
            <a:graphicFrameLocks noChangeAspect="1"/>
          </p:cNvGraphicFramePr>
          <p:nvPr>
            <p:extLst>
              <p:ext uri="{D42A27DB-BD31-4B8C-83A1-F6EECF244321}">
                <p14:modId xmlns:p14="http://schemas.microsoft.com/office/powerpoint/2010/main" val="4278149502"/>
              </p:ext>
            </p:extLst>
          </p:nvPr>
        </p:nvGraphicFramePr>
        <p:xfrm>
          <a:off x="3044034" y="2386671"/>
          <a:ext cx="533400" cy="304800"/>
        </p:xfrm>
        <a:graphic>
          <a:graphicData uri="http://schemas.openxmlformats.org/presentationml/2006/ole">
            <mc:AlternateContent xmlns:mc="http://schemas.openxmlformats.org/markup-compatibility/2006">
              <mc:Choice xmlns:v="urn:schemas-microsoft-com:vml" Requires="v">
                <p:oleObj spid="_x0000_s366898" name="Equation" r:id="rId6" imgW="533160" imgH="304560" progId="Equation.DSMT4">
                  <p:embed/>
                </p:oleObj>
              </mc:Choice>
              <mc:Fallback>
                <p:oleObj name="Equation" r:id="rId6" imgW="533160" imgH="304560" progId="Equation.DSMT4">
                  <p:embed/>
                  <p:pic>
                    <p:nvPicPr>
                      <p:cNvPr id="0" name="Object 14"/>
                      <p:cNvPicPr>
                        <a:picLocks noChangeAspect="1" noChangeArrowheads="1"/>
                      </p:cNvPicPr>
                      <p:nvPr/>
                    </p:nvPicPr>
                    <p:blipFill>
                      <a:blip r:embed="rId7"/>
                      <a:srcRect/>
                      <a:stretch>
                        <a:fillRect/>
                      </a:stretch>
                    </p:blipFill>
                    <p:spPr bwMode="auto">
                      <a:xfrm>
                        <a:off x="3044034" y="2386671"/>
                        <a:ext cx="5334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21"/>
          <p:cNvSpPr/>
          <p:nvPr/>
        </p:nvSpPr>
        <p:spPr>
          <a:xfrm>
            <a:off x="862563" y="2763927"/>
            <a:ext cx="1133644" cy="369332"/>
          </a:xfrm>
          <a:prstGeom prst="rect">
            <a:avLst/>
          </a:prstGeom>
        </p:spPr>
        <p:txBody>
          <a:bodyPr wrap="none">
            <a:spAutoFit/>
          </a:bodyPr>
          <a:lstStyle/>
          <a:p>
            <a:r>
              <a:rPr lang="en-US" i="1" dirty="0">
                <a:latin typeface="Times New Roman" panose="02020603050405020304" pitchFamily="18" charset="0"/>
                <a:cs typeface="Times New Roman" panose="02020603050405020304" pitchFamily="18" charset="0"/>
              </a:rPr>
              <a:t>subject to </a:t>
            </a:r>
          </a:p>
        </p:txBody>
      </p:sp>
      <p:sp>
        <p:nvSpPr>
          <p:cNvPr id="23"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4" name="Object 23"/>
          <p:cNvGraphicFramePr>
            <a:graphicFrameLocks noChangeAspect="1"/>
          </p:cNvGraphicFramePr>
          <p:nvPr>
            <p:extLst>
              <p:ext uri="{D42A27DB-BD31-4B8C-83A1-F6EECF244321}">
                <p14:modId xmlns:p14="http://schemas.microsoft.com/office/powerpoint/2010/main" val="2128601973"/>
              </p:ext>
            </p:extLst>
          </p:nvPr>
        </p:nvGraphicFramePr>
        <p:xfrm>
          <a:off x="1964133" y="2996218"/>
          <a:ext cx="3162300" cy="635000"/>
        </p:xfrm>
        <a:graphic>
          <a:graphicData uri="http://schemas.openxmlformats.org/presentationml/2006/ole">
            <mc:AlternateContent xmlns:mc="http://schemas.openxmlformats.org/markup-compatibility/2006">
              <mc:Choice xmlns:v="urn:schemas-microsoft-com:vml" Requires="v">
                <p:oleObj spid="_x0000_s366899" name="Equation" r:id="rId8" imgW="3162240" imgH="634680" progId="Equation.DSMT4">
                  <p:embed/>
                </p:oleObj>
              </mc:Choice>
              <mc:Fallback>
                <p:oleObj name="Equation" r:id="rId8" imgW="3162240" imgH="634680" progId="Equation.DSMT4">
                  <p:embed/>
                  <p:pic>
                    <p:nvPicPr>
                      <p:cNvPr id="0" name="Object 16"/>
                      <p:cNvPicPr>
                        <a:picLocks noChangeAspect="1" noChangeArrowheads="1"/>
                      </p:cNvPicPr>
                      <p:nvPr/>
                    </p:nvPicPr>
                    <p:blipFill>
                      <a:blip r:embed="rId9"/>
                      <a:srcRect/>
                      <a:stretch>
                        <a:fillRect/>
                      </a:stretch>
                    </p:blipFill>
                    <p:spPr bwMode="auto">
                      <a:xfrm>
                        <a:off x="1964133" y="2996218"/>
                        <a:ext cx="31623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Box 24"/>
          <p:cNvSpPr txBox="1"/>
          <p:nvPr/>
        </p:nvSpPr>
        <p:spPr>
          <a:xfrm>
            <a:off x="788887" y="960026"/>
            <a:ext cx="6589644" cy="430887"/>
          </a:xfrm>
          <a:prstGeom prst="rect">
            <a:avLst/>
          </a:prstGeom>
          <a:noFill/>
        </p:spPr>
        <p:txBody>
          <a:bodyPr wrap="square" rtlCol="0">
            <a:spAutoFit/>
          </a:bodyPr>
          <a:lstStyle/>
          <a:p>
            <a:r>
              <a:rPr lang="en-US" sz="2200" b="1" i="1" dirty="0"/>
              <a:t>Optimal solution</a:t>
            </a:r>
          </a:p>
        </p:txBody>
      </p:sp>
      <p:graphicFrame>
        <p:nvGraphicFramePr>
          <p:cNvPr id="3" name="Object 2"/>
          <p:cNvGraphicFramePr>
            <a:graphicFrameLocks noChangeAspect="1"/>
          </p:cNvGraphicFramePr>
          <p:nvPr>
            <p:extLst>
              <p:ext uri="{D42A27DB-BD31-4B8C-83A1-F6EECF244321}">
                <p14:modId xmlns:p14="http://schemas.microsoft.com/office/powerpoint/2010/main" val="1945777604"/>
              </p:ext>
            </p:extLst>
          </p:nvPr>
        </p:nvGraphicFramePr>
        <p:xfrm>
          <a:off x="1301750" y="1455738"/>
          <a:ext cx="3924300" cy="406400"/>
        </p:xfrm>
        <a:graphic>
          <a:graphicData uri="http://schemas.openxmlformats.org/presentationml/2006/ole">
            <mc:AlternateContent xmlns:mc="http://schemas.openxmlformats.org/markup-compatibility/2006">
              <mc:Choice xmlns:v="urn:schemas-microsoft-com:vml" Requires="v">
                <p:oleObj spid="_x0000_s366900" name="Equation" r:id="rId10" imgW="3924000" imgH="406080" progId="Equation.DSMT4">
                  <p:embed/>
                </p:oleObj>
              </mc:Choice>
              <mc:Fallback>
                <p:oleObj name="Equation" r:id="rId10" imgW="3924000" imgH="406080" progId="Equation.DSMT4">
                  <p:embed/>
                  <p:pic>
                    <p:nvPicPr>
                      <p:cNvPr id="0" name="Object 7"/>
                      <p:cNvPicPr>
                        <a:picLocks noChangeAspect="1" noChangeArrowheads="1"/>
                      </p:cNvPicPr>
                      <p:nvPr/>
                    </p:nvPicPr>
                    <p:blipFill>
                      <a:blip r:embed="rId11"/>
                      <a:srcRect/>
                      <a:stretch>
                        <a:fillRect/>
                      </a:stretch>
                    </p:blipFill>
                    <p:spPr bwMode="auto">
                      <a:xfrm>
                        <a:off x="1301750" y="1455738"/>
                        <a:ext cx="39243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882364" y="4189135"/>
                <a:ext cx="7413912" cy="209813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time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Acquire new data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Estimate the current state x</a:t>
                </a:r>
                <a14:m>
                  <m:oMath xmlns:m="http://schemas.openxmlformats.org/officeDocument/2006/math">
                    <m:d>
                      <m:dPr>
                        <m:ctrlPr>
                          <a:rPr lang="en-US" i="1">
                            <a:latin typeface="Cambria Math"/>
                          </a:rPr>
                        </m:ctrlPr>
                      </m:dPr>
                      <m:e>
                        <m:r>
                          <a:rPr lang="en-US" i="1">
                            <a:latin typeface="Cambria Math"/>
                          </a:rPr>
                          <m:t>𝑘</m:t>
                        </m:r>
                      </m:e>
                    </m:d>
                  </m:oMath>
                </a14:m>
                <a:r>
                  <a:rPr lang="en-US" dirty="0">
                    <a:latin typeface="Times New Roman" panose="02020603050405020304" pitchFamily="18" charset="0"/>
                    <a:cs typeface="Times New Roman" panose="02020603050405020304" pitchFamily="18" charset="0"/>
                  </a:rPr>
                  <a:t> though </a:t>
                </a:r>
                <a:r>
                  <a:rPr lang="en-US" dirty="0" err="1">
                    <a:latin typeface="Times New Roman" panose="02020603050405020304" pitchFamily="18" charset="0"/>
                    <a:cs typeface="Times New Roman" panose="02020603050405020304" pitchFamily="18" charset="0"/>
                  </a:rPr>
                  <a:t>Kalman</a:t>
                </a:r>
                <a:r>
                  <a:rPr lang="en-US" dirty="0">
                    <a:latin typeface="Times New Roman" panose="02020603050405020304" pitchFamily="18" charset="0"/>
                    <a:cs typeface="Times New Roman" panose="02020603050405020304" pitchFamily="18" charset="0"/>
                  </a:rPr>
                  <a:t> filter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Solve the QP problem </a:t>
                </a:r>
              </a:p>
              <a:p>
                <a:r>
                  <a:rPr lang="en-US" dirty="0">
                    <a:latin typeface="Times New Roman" panose="02020603050405020304" pitchFamily="18" charset="0"/>
                    <a:cs typeface="Times New Roman" panose="02020603050405020304" pitchFamily="18" charset="0"/>
                  </a:rPr>
                  <a:t>     and let </a:t>
                </a:r>
                <a14:m>
                  <m:oMath xmlns:m="http://schemas.openxmlformats.org/officeDocument/2006/math">
                    <m:sSup>
                      <m:sSupPr>
                        <m:ctrlPr>
                          <a:rPr lang="en-US" i="1" smtClean="0">
                            <a:latin typeface="Cambria Math"/>
                            <a:ea typeface="Cambria Math"/>
                          </a:rPr>
                        </m:ctrlPr>
                      </m:sSupPr>
                      <m:e>
                        <m:sSub>
                          <m:sSubPr>
                            <m:ctrlPr>
                              <a:rPr lang="en-US" i="1" smtClean="0">
                                <a:latin typeface="Cambria Math"/>
                                <a:ea typeface="Cambria Math"/>
                              </a:rPr>
                            </m:ctrlPr>
                          </m:sSubPr>
                          <m:e>
                            <m:r>
                              <a:rPr lang="en-US" b="0" i="1" smtClean="0">
                                <a:latin typeface="Cambria Math"/>
                                <a:ea typeface="Cambria Math"/>
                              </a:rPr>
                              <m:t>𝑧</m:t>
                            </m:r>
                          </m:e>
                          <m:sub>
                            <m:r>
                              <a:rPr lang="en-US" b="0" i="1" smtClean="0">
                                <a:latin typeface="Cambria Math"/>
                                <a:ea typeface="Cambria Math"/>
                              </a:rPr>
                              <m:t>𝑘</m:t>
                            </m:r>
                          </m:sub>
                        </m:sSub>
                      </m:e>
                      <m:sup>
                        <m:r>
                          <a:rPr lang="en-US" b="0" i="1" smtClean="0">
                            <a:latin typeface="Cambria Math"/>
                            <a:ea typeface="Cambria Math"/>
                          </a:rPr>
                          <m:t>𝑇</m:t>
                        </m:r>
                      </m:sup>
                    </m:sSup>
                    <m:r>
                      <a:rPr lang="en-US" i="1" smtClean="0">
                        <a:latin typeface="Cambria Math"/>
                        <a:ea typeface="Cambria Math"/>
                      </a:rPr>
                      <m:t>=</m:t>
                    </m:r>
                    <m:d>
                      <m:dPr>
                        <m:begChr m:val="["/>
                        <m:endChr m:val="]"/>
                        <m:ctrlPr>
                          <a:rPr lang="en-US" i="1" smtClean="0">
                            <a:latin typeface="Cambria Math"/>
                            <a:ea typeface="Cambria Math"/>
                          </a:rPr>
                        </m:ctrlPr>
                      </m:dPr>
                      <m:e>
                        <m:sSup>
                          <m:sSupPr>
                            <m:ctrlPr>
                              <a:rPr lang="en-US" i="1">
                                <a:latin typeface="Cambria Math"/>
                                <a:ea typeface="Cambria Math"/>
                              </a:rPr>
                            </m:ctrlPr>
                          </m:sSupPr>
                          <m:e>
                            <m:r>
                              <a:rPr lang="en-US" i="1">
                                <a:latin typeface="Cambria Math"/>
                                <a:ea typeface="Cambria Math"/>
                              </a:rPr>
                              <m:t>𝑢</m:t>
                            </m:r>
                            <m:d>
                              <m:dPr>
                                <m:ctrlPr>
                                  <a:rPr lang="en-US" i="1">
                                    <a:latin typeface="Cambria Math"/>
                                    <a:ea typeface="Cambria Math"/>
                                  </a:rPr>
                                </m:ctrlPr>
                              </m:dPr>
                              <m:e>
                                <m:r>
                                  <a:rPr lang="en-US" i="1">
                                    <a:latin typeface="Cambria Math"/>
                                    <a:ea typeface="Cambria Math"/>
                                  </a:rPr>
                                  <m:t>𝑘</m:t>
                                </m:r>
                                <m:r>
                                  <a:rPr lang="en-US" i="1">
                                    <a:latin typeface="Cambria Math"/>
                                    <a:ea typeface="Cambria Math"/>
                                  </a:rPr>
                                  <m:t>|</m:t>
                                </m:r>
                                <m:r>
                                  <a:rPr lang="en-US" i="1">
                                    <a:latin typeface="Cambria Math"/>
                                    <a:ea typeface="Cambria Math"/>
                                  </a:rPr>
                                  <m:t>𝑘</m:t>
                                </m:r>
                              </m:e>
                            </m:d>
                          </m:e>
                          <m:sup>
                            <m:r>
                              <a:rPr lang="en-US" i="1">
                                <a:latin typeface="Cambria Math"/>
                                <a:ea typeface="Cambria Math"/>
                              </a:rPr>
                              <m:t>𝑇</m:t>
                            </m:r>
                          </m:sup>
                        </m:sSup>
                        <m:r>
                          <a:rPr lang="en-US" b="0" i="1" smtClean="0">
                            <a:latin typeface="Cambria Math"/>
                            <a:ea typeface="Cambria Math"/>
                          </a:rPr>
                          <m:t>,</m:t>
                        </m:r>
                        <m:sSup>
                          <m:sSupPr>
                            <m:ctrlPr>
                              <a:rPr lang="en-US" i="1">
                                <a:latin typeface="Cambria Math"/>
                                <a:ea typeface="Cambria Math"/>
                              </a:rPr>
                            </m:ctrlPr>
                          </m:sSupPr>
                          <m:e>
                            <m:r>
                              <a:rPr lang="en-US" i="1">
                                <a:latin typeface="Cambria Math"/>
                                <a:ea typeface="Cambria Math"/>
                              </a:rPr>
                              <m:t>𝑢</m:t>
                            </m:r>
                            <m:d>
                              <m:dPr>
                                <m:ctrlPr>
                                  <a:rPr lang="en-US" i="1">
                                    <a:latin typeface="Cambria Math"/>
                                    <a:ea typeface="Cambria Math"/>
                                  </a:rPr>
                                </m:ctrlPr>
                              </m:dPr>
                              <m:e>
                                <m:r>
                                  <a:rPr lang="en-US" i="1">
                                    <a:latin typeface="Cambria Math"/>
                                    <a:ea typeface="Cambria Math"/>
                                  </a:rPr>
                                  <m:t>𝑘</m:t>
                                </m:r>
                                <m:r>
                                  <a:rPr lang="en-US" b="0" i="1" smtClean="0">
                                    <a:latin typeface="Cambria Math"/>
                                    <a:ea typeface="Cambria Math"/>
                                  </a:rPr>
                                  <m:t>+1</m:t>
                                </m:r>
                                <m:r>
                                  <a:rPr lang="en-US" i="1">
                                    <a:latin typeface="Cambria Math"/>
                                    <a:ea typeface="Cambria Math"/>
                                  </a:rPr>
                                  <m:t>|</m:t>
                                </m:r>
                                <m:r>
                                  <a:rPr lang="en-US" i="1">
                                    <a:latin typeface="Cambria Math"/>
                                    <a:ea typeface="Cambria Math"/>
                                  </a:rPr>
                                  <m:t>𝑘</m:t>
                                </m:r>
                              </m:e>
                            </m:d>
                          </m:e>
                          <m:sup>
                            <m:r>
                              <a:rPr lang="en-US" i="1">
                                <a:latin typeface="Cambria Math"/>
                                <a:ea typeface="Cambria Math"/>
                              </a:rPr>
                              <m:t>𝑇</m:t>
                            </m:r>
                          </m:sup>
                        </m:sSup>
                        <m:r>
                          <a:rPr lang="en-US" b="0" i="1" smtClean="0">
                            <a:latin typeface="Cambria Math"/>
                            <a:ea typeface="Cambria Math"/>
                          </a:rPr>
                          <m:t>⋯</m:t>
                        </m:r>
                        <m:sSup>
                          <m:sSupPr>
                            <m:ctrlPr>
                              <a:rPr lang="en-US" i="1">
                                <a:latin typeface="Cambria Math"/>
                                <a:ea typeface="Cambria Math"/>
                              </a:rPr>
                            </m:ctrlPr>
                          </m:sSupPr>
                          <m:e>
                            <m:r>
                              <a:rPr lang="en-US" i="1">
                                <a:latin typeface="Cambria Math"/>
                                <a:ea typeface="Cambria Math"/>
                              </a:rPr>
                              <m:t>𝑢</m:t>
                            </m:r>
                            <m:d>
                              <m:dPr>
                                <m:ctrlPr>
                                  <a:rPr lang="en-US" i="1">
                                    <a:latin typeface="Cambria Math"/>
                                    <a:ea typeface="Cambria Math"/>
                                  </a:rPr>
                                </m:ctrlPr>
                              </m:dPr>
                              <m:e>
                                <m:r>
                                  <a:rPr lang="en-US" i="1">
                                    <a:latin typeface="Cambria Math"/>
                                    <a:ea typeface="Cambria Math"/>
                                  </a:rPr>
                                  <m:t>𝑘</m:t>
                                </m:r>
                                <m:r>
                                  <a:rPr lang="en-US" b="0" i="1" smtClean="0">
                                    <a:latin typeface="Cambria Math"/>
                                    <a:ea typeface="Cambria Math"/>
                                  </a:rPr>
                                  <m:t>+</m:t>
                                </m:r>
                                <m:r>
                                  <a:rPr lang="en-US" b="0" i="1" smtClean="0">
                                    <a:latin typeface="Cambria Math" panose="02040503050406030204" pitchFamily="18" charset="0"/>
                                    <a:ea typeface="Cambria Math"/>
                                  </a:rPr>
                                  <m:t>𝑚</m:t>
                                </m:r>
                                <m:r>
                                  <a:rPr lang="en-US" b="0" i="1" smtClean="0">
                                    <a:latin typeface="Cambria Math"/>
                                    <a:ea typeface="Cambria Math"/>
                                  </a:rPr>
                                  <m:t>−1|</m:t>
                                </m:r>
                                <m:r>
                                  <a:rPr lang="en-US" i="1">
                                    <a:latin typeface="Cambria Math"/>
                                    <a:ea typeface="Cambria Math"/>
                                  </a:rPr>
                                  <m:t>𝑘</m:t>
                                </m:r>
                              </m:e>
                            </m:d>
                          </m:e>
                          <m:sup>
                            <m:r>
                              <a:rPr lang="en-US" i="1">
                                <a:latin typeface="Cambria Math"/>
                                <a:ea typeface="Cambria Math"/>
                              </a:rPr>
                              <m:t>𝑇</m:t>
                            </m:r>
                          </m:sup>
                        </m:sSup>
                      </m:e>
                    </m:d>
                  </m:oMath>
                </a14:m>
                <a:r>
                  <a:rPr lang="en-US" dirty="0">
                    <a:latin typeface="Times New Roman" panose="02020603050405020304" pitchFamily="18" charset="0"/>
                    <a:cs typeface="Times New Roman" panose="02020603050405020304" pitchFamily="18" charset="0"/>
                  </a:rPr>
                  <a:t> be the solution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Apply only </a:t>
                </a:r>
                <a14:m>
                  <m:oMath xmlns:m="http://schemas.openxmlformats.org/officeDocument/2006/math">
                    <m:r>
                      <m:rPr>
                        <m:sty m:val="p"/>
                      </m:rPr>
                      <a:rPr lang="en-US">
                        <a:latin typeface="Cambria Math"/>
                      </a:rPr>
                      <m:t>u</m:t>
                    </m:r>
                    <m:r>
                      <a:rPr lang="en-US" b="0" i="0" smtClean="0">
                        <a:latin typeface="Cambria Math"/>
                      </a:rPr>
                      <m:t>=</m:t>
                    </m:r>
                    <m:r>
                      <a:rPr lang="en-US" i="1">
                        <a:latin typeface="Cambria Math"/>
                        <a:ea typeface="Cambria Math"/>
                      </a:rPr>
                      <m:t>𝑢</m:t>
                    </m:r>
                    <m:d>
                      <m:dPr>
                        <m:ctrlPr>
                          <a:rPr lang="en-US" i="1">
                            <a:latin typeface="Cambria Math"/>
                            <a:ea typeface="Cambria Math"/>
                          </a:rPr>
                        </m:ctrlPr>
                      </m:dPr>
                      <m:e>
                        <m:r>
                          <a:rPr lang="en-US" i="1">
                            <a:latin typeface="Cambria Math"/>
                            <a:ea typeface="Cambria Math"/>
                          </a:rPr>
                          <m:t>𝑘</m:t>
                        </m:r>
                        <m:r>
                          <a:rPr lang="en-US" i="1">
                            <a:latin typeface="Cambria Math"/>
                            <a:ea typeface="Cambria Math"/>
                          </a:rPr>
                          <m:t>|</m:t>
                        </m:r>
                        <m:r>
                          <a:rPr lang="en-US" i="1">
                            <a:latin typeface="Cambria Math"/>
                            <a:ea typeface="Cambria Math"/>
                          </a:rPr>
                          <m:t>𝑘</m:t>
                        </m:r>
                      </m:e>
                    </m:d>
                  </m:oMath>
                </a14:m>
                <a:r>
                  <a:rPr lang="en-US" dirty="0">
                    <a:latin typeface="Times New Roman" panose="02020603050405020304" pitchFamily="18" charset="0"/>
                    <a:cs typeface="Times New Roman" panose="02020603050405020304" pitchFamily="18" charset="0"/>
                  </a:rPr>
                  <a:t> and discard the remaining inputs</a:t>
                </a:r>
              </a:p>
              <a:p>
                <a:r>
                  <a:rPr lang="en-US" dirty="0">
                    <a:latin typeface="Times New Roman" panose="02020603050405020304" pitchFamily="18" charset="0"/>
                    <a:cs typeface="Times New Roman" panose="02020603050405020304" pitchFamily="18" charset="0"/>
                  </a:rPr>
                  <a:t>Repeat optimization at time </a:t>
                </a:r>
                <a:r>
                  <a:rPr lang="en-US" i="1" dirty="0">
                    <a:latin typeface="Times New Roman" panose="02020603050405020304" pitchFamily="18" charset="0"/>
                    <a:cs typeface="Times New Roman" panose="02020603050405020304" pitchFamily="18" charset="0"/>
                  </a:rPr>
                  <a:t>k+1</a:t>
                </a:r>
                <a:r>
                  <a:rPr lang="en-US" dirty="0">
                    <a:latin typeface="Times New Roman" panose="02020603050405020304" pitchFamily="18" charset="0"/>
                    <a:cs typeface="Times New Roman" panose="02020603050405020304" pitchFamily="18" charset="0"/>
                  </a:rPr>
                  <a:t>, and so on…</a:t>
                </a:r>
              </a:p>
            </p:txBody>
          </p:sp>
        </mc:Choice>
        <mc:Fallback xmlns="">
          <p:sp>
            <p:nvSpPr>
              <p:cNvPr id="9" name="TextBox 8"/>
              <p:cNvSpPr txBox="1">
                <a:spLocks noRot="1" noChangeAspect="1" noMove="1" noResize="1" noEditPoints="1" noAdjustHandles="1" noChangeArrowheads="1" noChangeShapeType="1" noTextEdit="1"/>
              </p:cNvSpPr>
              <p:nvPr/>
            </p:nvSpPr>
            <p:spPr>
              <a:xfrm>
                <a:off x="882364" y="4189135"/>
                <a:ext cx="7413912" cy="2098138"/>
              </a:xfrm>
              <a:prstGeom prst="rect">
                <a:avLst/>
              </a:prstGeom>
              <a:blipFill>
                <a:blip r:embed="rId12"/>
                <a:stretch>
                  <a:fillRect l="-740" t="-1453" b="-581"/>
                </a:stretch>
              </a:blipFill>
            </p:spPr>
            <p:txBody>
              <a:bodyPr/>
              <a:lstStyle/>
              <a:p>
                <a:r>
                  <a:rPr lang="en-US">
                    <a:noFill/>
                  </a:rPr>
                  <a:t> </a:t>
                </a:r>
              </a:p>
            </p:txBody>
          </p:sp>
        </mc:Fallback>
      </mc:AlternateContent>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02496" y="965949"/>
            <a:ext cx="4327204" cy="3050888"/>
          </a:xfrm>
          <a:prstGeom prst="rect">
            <a:avLst/>
          </a:prstGeom>
        </p:spPr>
      </p:pic>
      <p:sp>
        <p:nvSpPr>
          <p:cNvPr id="4" name="Rectangle 3"/>
          <p:cNvSpPr/>
          <p:nvPr/>
        </p:nvSpPr>
        <p:spPr>
          <a:xfrm>
            <a:off x="815629" y="3749159"/>
            <a:ext cx="2887329" cy="430887"/>
          </a:xfrm>
          <a:prstGeom prst="rect">
            <a:avLst/>
          </a:prstGeom>
        </p:spPr>
        <p:txBody>
          <a:bodyPr wrap="none">
            <a:spAutoFit/>
          </a:bodyPr>
          <a:lstStyle/>
          <a:p>
            <a:r>
              <a:rPr lang="en-US" sz="2200" b="1" i="1" dirty="0">
                <a:cs typeface="Arial" panose="020B0604020202020204" pitchFamily="34" charset="0"/>
              </a:rPr>
              <a:t>Optimization  steps:</a:t>
            </a:r>
          </a:p>
        </p:txBody>
      </p:sp>
      <p:sp>
        <p:nvSpPr>
          <p:cNvPr id="28"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Model Predictive </a:t>
            </a:r>
            <a:r>
              <a:rPr lang="en-US" altLang="zh-CN" sz="2600" b="1" i="1" dirty="0" smtClean="0">
                <a:solidFill>
                  <a:srgbClr val="C80000"/>
                </a:solidFill>
                <a:latin typeface="Georgia" pitchFamily="18" charset="0"/>
                <a:cs typeface="Arial" pitchFamily="34" charset="0"/>
              </a:rPr>
              <a:t>Controller (MPC)</a:t>
            </a:r>
            <a:endParaRPr lang="en-US" altLang="zh-CN" sz="2600" b="1" i="1" dirty="0">
              <a:solidFill>
                <a:srgbClr val="C80000"/>
              </a:solidFill>
              <a:latin typeface="Georgia" pitchFamily="18" charset="0"/>
              <a:cs typeface="Arial" pitchFamily="34" charset="0"/>
            </a:endParaRPr>
          </a:p>
        </p:txBody>
      </p:sp>
    </p:spTree>
    <p:extLst>
      <p:ext uri="{BB962C8B-B14F-4D97-AF65-F5344CB8AC3E}">
        <p14:creationId xmlns:p14="http://schemas.microsoft.com/office/powerpoint/2010/main" val="17825714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16</a:t>
            </a:fld>
            <a:endParaRPr lang="en-US" dirty="0"/>
          </a:p>
        </p:txBody>
      </p:sp>
      <p:sp>
        <p:nvSpPr>
          <p:cNvPr id="3"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Selection of Design Parameters</a:t>
            </a:r>
          </a:p>
        </p:txBody>
      </p:sp>
      <p:sp>
        <p:nvSpPr>
          <p:cNvPr id="4" name="TextBox 3"/>
          <p:cNvSpPr txBox="1"/>
          <p:nvPr/>
        </p:nvSpPr>
        <p:spPr>
          <a:xfrm>
            <a:off x="823913" y="1170594"/>
            <a:ext cx="3671887" cy="430887"/>
          </a:xfrm>
          <a:prstGeom prst="rect">
            <a:avLst/>
          </a:prstGeom>
          <a:noFill/>
        </p:spPr>
        <p:txBody>
          <a:bodyPr wrap="square" rtlCol="0">
            <a:spAutoFit/>
          </a:bodyPr>
          <a:lstStyle/>
          <a:p>
            <a:r>
              <a:rPr lang="en-US" sz="2200" b="1" i="1" dirty="0"/>
              <a:t>Prediction horizon, p</a:t>
            </a:r>
            <a:endParaRPr lang="en-US" sz="20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35" r="50651" b="32448"/>
          <a:stretch/>
        </p:blipFill>
        <p:spPr>
          <a:xfrm>
            <a:off x="4848225" y="1870941"/>
            <a:ext cx="4050909" cy="3246434"/>
          </a:xfrm>
          <a:prstGeom prst="rect">
            <a:avLst/>
          </a:prstGeom>
        </p:spPr>
      </p:pic>
      <p:sp>
        <p:nvSpPr>
          <p:cNvPr id="6" name="Rectangle 5"/>
          <p:cNvSpPr/>
          <p:nvPr/>
        </p:nvSpPr>
        <p:spPr>
          <a:xfrm>
            <a:off x="916781" y="5117664"/>
            <a:ext cx="5131594" cy="1015663"/>
          </a:xfrm>
          <a:prstGeom prst="rect">
            <a:avLst/>
          </a:prstGeom>
        </p:spPr>
        <p:txBody>
          <a:bodyPr wrap="square">
            <a:spAutoFit/>
          </a:bodyPr>
          <a:lstStyle/>
          <a:p>
            <a:pPr marL="285750" indent="-285750">
              <a:buFont typeface="Wingdings" panose="05000000000000000000" pitchFamily="2" charset="2"/>
              <a:buChar char="§"/>
            </a:pPr>
            <a:r>
              <a:rPr lang="en-US" sz="2000" dirty="0"/>
              <a:t>Diagonal matrices with larger elements corresponding to most important variables</a:t>
            </a:r>
          </a:p>
        </p:txBody>
      </p:sp>
      <p:sp>
        <p:nvSpPr>
          <p:cNvPr id="7" name="Rectangle 6"/>
          <p:cNvSpPr/>
          <p:nvPr/>
        </p:nvSpPr>
        <p:spPr>
          <a:xfrm>
            <a:off x="823913" y="2551747"/>
            <a:ext cx="3738562" cy="430887"/>
          </a:xfrm>
          <a:prstGeom prst="rect">
            <a:avLst/>
          </a:prstGeom>
        </p:spPr>
        <p:txBody>
          <a:bodyPr wrap="square">
            <a:spAutoFit/>
          </a:bodyPr>
          <a:lstStyle/>
          <a:p>
            <a:r>
              <a:rPr lang="en-US" sz="2200" b="1" i="1" dirty="0"/>
              <a:t>Control horizon m</a:t>
            </a:r>
          </a:p>
        </p:txBody>
      </p:sp>
      <mc:AlternateContent xmlns:mc="http://schemas.openxmlformats.org/markup-compatibility/2006" xmlns:a14="http://schemas.microsoft.com/office/drawing/2010/main">
        <mc:Choice Requires="a14">
          <p:sp>
            <p:nvSpPr>
              <p:cNvPr id="8" name="Rectangle 7"/>
              <p:cNvSpPr/>
              <p:nvPr/>
            </p:nvSpPr>
            <p:spPr>
              <a:xfrm>
                <a:off x="2040345" y="4137540"/>
                <a:ext cx="14390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5</m:t>
                      </m:r>
                      <m:r>
                        <a:rPr lang="en-US" i="1">
                          <a:latin typeface="Cambria Math"/>
                          <a:ea typeface="Cambria Math"/>
                        </a:rPr>
                        <m:t>≤</m:t>
                      </m:r>
                      <m:r>
                        <a:rPr lang="en-US" i="1">
                          <a:latin typeface="Cambria Math"/>
                          <a:ea typeface="Cambria Math"/>
                        </a:rPr>
                        <m:t>𝑀</m:t>
                      </m:r>
                      <m:r>
                        <a:rPr lang="en-US" i="1">
                          <a:latin typeface="Cambria Math"/>
                          <a:ea typeface="Cambria Math"/>
                        </a:rPr>
                        <m:t>≤20</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040345" y="4137540"/>
                <a:ext cx="1439048" cy="369332"/>
              </a:xfrm>
              <a:prstGeom prst="rect">
                <a:avLst/>
              </a:prstGeom>
              <a:blipFill rotWithShape="1">
                <a:blip r:embed="rId4"/>
                <a:stretch>
                  <a:fillRect/>
                </a:stretch>
              </a:blipFill>
            </p:spPr>
            <p:txBody>
              <a:bodyPr/>
              <a:lstStyle/>
              <a:p>
                <a:r>
                  <a:rPr lang="en-US">
                    <a:noFill/>
                  </a:rPr>
                  <a:t> </a:t>
                </a:r>
              </a:p>
            </p:txBody>
          </p:sp>
        </mc:Fallback>
      </mc:AlternateContent>
      <p:sp>
        <p:nvSpPr>
          <p:cNvPr id="9" name="Rectangle 8"/>
          <p:cNvSpPr/>
          <p:nvPr/>
        </p:nvSpPr>
        <p:spPr>
          <a:xfrm>
            <a:off x="900113" y="1701496"/>
            <a:ext cx="3890962" cy="707886"/>
          </a:xfrm>
          <a:prstGeom prst="rect">
            <a:avLst/>
          </a:prstGeom>
        </p:spPr>
        <p:txBody>
          <a:bodyPr wrap="square">
            <a:spAutoFit/>
          </a:bodyPr>
          <a:lstStyle/>
          <a:p>
            <a:pPr marL="342900" indent="-342900">
              <a:buFont typeface="Wingdings" panose="05000000000000000000" pitchFamily="2" charset="2"/>
              <a:buChar char="§"/>
            </a:pPr>
            <a:r>
              <a:rPr lang="en-US" sz="2000" dirty="0"/>
              <a:t>Larger </a:t>
            </a:r>
            <a:r>
              <a:rPr lang="en-US" sz="2000" i="1" dirty="0"/>
              <a:t>p</a:t>
            </a:r>
            <a:r>
              <a:rPr lang="en-US" sz="2000" dirty="0"/>
              <a:t> results in less aggressive control action</a:t>
            </a:r>
          </a:p>
        </p:txBody>
      </p:sp>
      <p:sp>
        <p:nvSpPr>
          <p:cNvPr id="10" name="Rectangle 9"/>
          <p:cNvSpPr/>
          <p:nvPr/>
        </p:nvSpPr>
        <p:spPr>
          <a:xfrm>
            <a:off x="900113" y="3046580"/>
            <a:ext cx="3957637" cy="1015663"/>
          </a:xfrm>
          <a:prstGeom prst="rect">
            <a:avLst/>
          </a:prstGeom>
        </p:spPr>
        <p:txBody>
          <a:bodyPr wrap="square">
            <a:spAutoFit/>
          </a:bodyPr>
          <a:lstStyle/>
          <a:p>
            <a:pPr marL="285750" indent="-285750">
              <a:buFont typeface="Wingdings" panose="05000000000000000000" pitchFamily="2" charset="2"/>
              <a:buChar char="§"/>
            </a:pPr>
            <a:r>
              <a:rPr lang="en-US" sz="2000" dirty="0"/>
              <a:t>Larger </a:t>
            </a:r>
            <a:r>
              <a:rPr lang="en-US" sz="2000" i="1" dirty="0"/>
              <a:t>m</a:t>
            </a:r>
            <a:r>
              <a:rPr lang="en-US" sz="2000" dirty="0"/>
              <a:t> makes the controller more aggressive and increase computational effort, typically</a:t>
            </a:r>
          </a:p>
        </p:txBody>
      </p:sp>
      <p:sp>
        <p:nvSpPr>
          <p:cNvPr id="11" name="Rectangle 10"/>
          <p:cNvSpPr/>
          <p:nvPr/>
        </p:nvSpPr>
        <p:spPr>
          <a:xfrm>
            <a:off x="802481" y="4579381"/>
            <a:ext cx="3948260" cy="430887"/>
          </a:xfrm>
          <a:prstGeom prst="rect">
            <a:avLst/>
          </a:prstGeom>
        </p:spPr>
        <p:txBody>
          <a:bodyPr wrap="none">
            <a:spAutoFit/>
          </a:bodyPr>
          <a:lstStyle/>
          <a:p>
            <a:r>
              <a:rPr lang="en-US" sz="2200" b="1" i="1" dirty="0"/>
              <a:t>Weighting matrices Q and R</a:t>
            </a:r>
          </a:p>
        </p:txBody>
      </p:sp>
    </p:spTree>
    <p:extLst>
      <p:ext uri="{BB962C8B-B14F-4D97-AF65-F5344CB8AC3E}">
        <p14:creationId xmlns:p14="http://schemas.microsoft.com/office/powerpoint/2010/main" val="19146652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15622" y="3524392"/>
            <a:ext cx="362633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Approach</a:t>
            </a:r>
          </a:p>
        </p:txBody>
      </p:sp>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Outline</a:t>
            </a:r>
          </a:p>
        </p:txBody>
      </p:sp>
      <p:sp>
        <p:nvSpPr>
          <p:cNvPr id="10" name="TextBox 9"/>
          <p:cNvSpPr txBox="1"/>
          <p:nvPr/>
        </p:nvSpPr>
        <p:spPr>
          <a:xfrm>
            <a:off x="3015622" y="2374995"/>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Background</a:t>
            </a:r>
            <a:endParaRPr lang="en-US" sz="2400" dirty="0">
              <a:latin typeface="Georgia" pitchFamily="18" charset="0"/>
            </a:endParaRPr>
          </a:p>
        </p:txBody>
      </p:sp>
      <p:sp>
        <p:nvSpPr>
          <p:cNvPr id="11" name="TextBox 10"/>
          <p:cNvSpPr txBox="1"/>
          <p:nvPr/>
        </p:nvSpPr>
        <p:spPr>
          <a:xfrm>
            <a:off x="3015621" y="2948580"/>
            <a:ext cx="3475613"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Research Objective</a:t>
            </a:r>
          </a:p>
        </p:txBody>
      </p:sp>
      <p:sp>
        <p:nvSpPr>
          <p:cNvPr id="14" name="TextBox 13"/>
          <p:cNvSpPr txBox="1"/>
          <p:nvPr/>
        </p:nvSpPr>
        <p:spPr>
          <a:xfrm>
            <a:off x="3015622" y="4084281"/>
            <a:ext cx="2585078" cy="611685"/>
          </a:xfrm>
          <a:prstGeom prst="rect">
            <a:avLst/>
          </a:prstGeom>
          <a:gradFill>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grad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Case Analysis</a:t>
            </a:r>
          </a:p>
        </p:txBody>
      </p:sp>
      <p:sp>
        <p:nvSpPr>
          <p:cNvPr id="15" name="TextBox 14"/>
          <p:cNvSpPr txBox="1"/>
          <p:nvPr/>
        </p:nvSpPr>
        <p:spPr>
          <a:xfrm>
            <a:off x="3015622" y="4638957"/>
            <a:ext cx="3747129"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Concluding Remarks</a:t>
            </a:r>
          </a:p>
        </p:txBody>
      </p:sp>
      <p:sp>
        <p:nvSpPr>
          <p:cNvPr id="3" name="Slide Number Placeholder 2"/>
          <p:cNvSpPr>
            <a:spLocks noGrp="1"/>
          </p:cNvSpPr>
          <p:nvPr>
            <p:ph type="sldNum" sz="quarter" idx="4"/>
          </p:nvPr>
        </p:nvSpPr>
        <p:spPr/>
        <p:txBody>
          <a:bodyPr/>
          <a:lstStyle/>
          <a:p>
            <a:fld id="{4A466926-17EF-4CAC-B717-1CD0EBB5093C}" type="slidenum">
              <a:rPr lang="en-US" smtClean="0"/>
              <a:t>17</a:t>
            </a:fld>
            <a:endParaRPr lang="en-US"/>
          </a:p>
        </p:txBody>
      </p:sp>
    </p:spTree>
    <p:extLst>
      <p:ext uri="{BB962C8B-B14F-4D97-AF65-F5344CB8AC3E}">
        <p14:creationId xmlns:p14="http://schemas.microsoft.com/office/powerpoint/2010/main" val="1822703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24695" y="1600067"/>
            <a:ext cx="8229600" cy="3982422"/>
          </a:xfrm>
          <a:prstGeom prst="rect">
            <a:avLst/>
          </a:prstGeom>
          <a:noFill/>
        </p:spPr>
        <p:txBody>
          <a:bodyPr wrap="square" rtlCol="0" anchor="ctr" anchorCtr="0">
            <a:noAutofit/>
          </a:bodyPr>
          <a:lstStyle/>
          <a:p>
            <a:pPr marL="342900" indent="-342900">
              <a:spcAft>
                <a:spcPts val="500"/>
              </a:spcAft>
              <a:buFont typeface="Wingdings" panose="05000000000000000000" pitchFamily="2" charset="2"/>
              <a:buChar char="§"/>
            </a:pPr>
            <a:r>
              <a:rPr lang="en-US" sz="2200" dirty="0">
                <a:latin typeface="+mn-lt"/>
              </a:rPr>
              <a:t>Test wind turbine</a:t>
            </a:r>
          </a:p>
          <a:p>
            <a:pPr marL="800100" lvl="1" indent="-342900">
              <a:spcAft>
                <a:spcPts val="500"/>
              </a:spcAft>
              <a:buSzPct val="75000"/>
              <a:buFont typeface="Wingdings" panose="05000000000000000000" pitchFamily="2" charset="2"/>
              <a:buChar char="ü"/>
            </a:pPr>
            <a:r>
              <a:rPr lang="en-US" dirty="0">
                <a:latin typeface="+mn-lt"/>
              </a:rPr>
              <a:t>NREL offshore 5-MW baseline </a:t>
            </a:r>
          </a:p>
          <a:p>
            <a:pPr lvl="1">
              <a:spcAft>
                <a:spcPts val="500"/>
              </a:spcAft>
              <a:buSzPct val="75000"/>
            </a:pPr>
            <a:r>
              <a:rPr lang="en-US" dirty="0">
                <a:latin typeface="+mn-lt"/>
              </a:rPr>
              <a:t>      wind turbine </a:t>
            </a:r>
          </a:p>
          <a:p>
            <a:pPr marL="342900" indent="-342900">
              <a:spcAft>
                <a:spcPts val="500"/>
              </a:spcAft>
              <a:buFont typeface="Wingdings" panose="05000000000000000000" pitchFamily="2" charset="2"/>
              <a:buChar char="§"/>
            </a:pPr>
            <a:r>
              <a:rPr lang="en-US" sz="2200" dirty="0">
                <a:latin typeface="+mn-lt"/>
              </a:rPr>
              <a:t>Degree of freedom (DOF)</a:t>
            </a:r>
          </a:p>
          <a:p>
            <a:pPr marL="800100" lvl="1" indent="-342900">
              <a:spcAft>
                <a:spcPts val="500"/>
              </a:spcAft>
              <a:buSzPct val="75000"/>
              <a:buFont typeface="Wingdings" panose="05000000000000000000" pitchFamily="2" charset="2"/>
              <a:buChar char="ü"/>
            </a:pPr>
            <a:r>
              <a:rPr lang="en-US" dirty="0">
                <a:latin typeface="+mn-lt"/>
              </a:rPr>
              <a:t>16 DOFs* </a:t>
            </a:r>
          </a:p>
          <a:p>
            <a:pPr marL="342900" indent="-342900">
              <a:spcAft>
                <a:spcPts val="500"/>
              </a:spcAft>
              <a:buFont typeface="Wingdings" panose="05000000000000000000" pitchFamily="2" charset="2"/>
              <a:buChar char="§"/>
            </a:pPr>
            <a:r>
              <a:rPr lang="en-US" sz="2200" dirty="0">
                <a:latin typeface="+mn-lt"/>
              </a:rPr>
              <a:t>Turbulent wind field</a:t>
            </a:r>
          </a:p>
          <a:p>
            <a:pPr marL="342900" indent="-342900">
              <a:spcAft>
                <a:spcPts val="500"/>
              </a:spcAft>
              <a:buFont typeface="Wingdings" panose="05000000000000000000" pitchFamily="2" charset="2"/>
              <a:buChar char="§"/>
            </a:pPr>
            <a:r>
              <a:rPr lang="en-US" sz="2200" dirty="0">
                <a:latin typeface="+mn-lt"/>
              </a:rPr>
              <a:t>Simulation time</a:t>
            </a:r>
          </a:p>
          <a:p>
            <a:pPr marL="800100" lvl="1" indent="-342900">
              <a:spcAft>
                <a:spcPts val="500"/>
              </a:spcAft>
              <a:buSzPct val="75000"/>
              <a:buFont typeface="Wingdings" panose="05000000000000000000" pitchFamily="2" charset="2"/>
              <a:buChar char="ü"/>
            </a:pPr>
            <a:r>
              <a:rPr lang="en-US" dirty="0">
                <a:latin typeface="+mn-lt"/>
              </a:rPr>
              <a:t>Run time: 0 to 600 s</a:t>
            </a:r>
          </a:p>
          <a:p>
            <a:pPr marL="800100" lvl="1" indent="-342900">
              <a:spcAft>
                <a:spcPts val="500"/>
              </a:spcAft>
              <a:buSzPct val="75000"/>
              <a:buFont typeface="Wingdings" panose="05000000000000000000" pitchFamily="2" charset="2"/>
              <a:buChar char="ü"/>
            </a:pPr>
            <a:r>
              <a:rPr lang="en-US" dirty="0">
                <a:latin typeface="+mn-lt"/>
              </a:rPr>
              <a:t>Integration step size: 0.0125 s </a:t>
            </a:r>
          </a:p>
          <a:p>
            <a:pPr marL="342900" indent="-342900">
              <a:spcAft>
                <a:spcPts val="500"/>
              </a:spcAft>
              <a:buFont typeface="Wingdings" panose="05000000000000000000" pitchFamily="2" charset="2"/>
              <a:buChar char="§"/>
            </a:pPr>
            <a:r>
              <a:rPr lang="en-US" sz="2200" dirty="0">
                <a:latin typeface="+mn-lt"/>
              </a:rPr>
              <a:t>Blade pitch limit and pitch rate limit </a:t>
            </a:r>
            <a:r>
              <a:rPr lang="en-US" sz="1600" baseline="30000" dirty="0">
                <a:latin typeface="+mn-lt"/>
              </a:rPr>
              <a:t>[1]</a:t>
            </a:r>
            <a:r>
              <a:rPr lang="en-US" sz="1600" dirty="0">
                <a:latin typeface="+mn-lt"/>
              </a:rPr>
              <a:t> </a:t>
            </a:r>
            <a:endParaRPr lang="en-US" sz="2200" dirty="0">
              <a:latin typeface="+mn-lt"/>
            </a:endParaRPr>
          </a:p>
          <a:p>
            <a:pPr marL="800100" lvl="1" indent="-342900">
              <a:spcAft>
                <a:spcPts val="500"/>
              </a:spcAft>
              <a:buSzPct val="75000"/>
              <a:buFont typeface="Wingdings" panose="05000000000000000000" pitchFamily="2" charset="2"/>
              <a:buChar char="ü"/>
            </a:pPr>
            <a:r>
              <a:rPr lang="en-US" dirty="0">
                <a:latin typeface="+mn-lt"/>
              </a:rPr>
              <a:t>Minimum/maximum blade pitch: 0 degree / 90 degree</a:t>
            </a:r>
          </a:p>
          <a:p>
            <a:pPr marL="800100" lvl="1" indent="-342900">
              <a:spcAft>
                <a:spcPts val="500"/>
              </a:spcAft>
              <a:buSzPct val="75000"/>
              <a:buFont typeface="Wingdings" panose="05000000000000000000" pitchFamily="2" charset="2"/>
              <a:buChar char="ü"/>
            </a:pPr>
            <a:r>
              <a:rPr lang="en-US" dirty="0">
                <a:latin typeface="+mn-lt"/>
              </a:rPr>
              <a:t>Maximum absolute blade pitch rate: 8 degree/s</a:t>
            </a:r>
            <a:endParaRPr lang="en-US" sz="2000" dirty="0">
              <a:latin typeface="+mn-lt"/>
            </a:endParaRPr>
          </a:p>
        </p:txBody>
      </p:sp>
      <p:sp>
        <p:nvSpPr>
          <p:cNvPr id="9"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Case Study: Nonlinear plant</a:t>
            </a:r>
          </a:p>
        </p:txBody>
      </p:sp>
      <p:sp>
        <p:nvSpPr>
          <p:cNvPr id="2" name="Rectangle 1"/>
          <p:cNvSpPr/>
          <p:nvPr/>
        </p:nvSpPr>
        <p:spPr>
          <a:xfrm>
            <a:off x="546467" y="1018198"/>
            <a:ext cx="2015295" cy="461665"/>
          </a:xfrm>
          <a:prstGeom prst="rect">
            <a:avLst/>
          </a:prstGeom>
        </p:spPr>
        <p:txBody>
          <a:bodyPr wrap="none">
            <a:spAutoFit/>
          </a:bodyPr>
          <a:lstStyle/>
          <a:p>
            <a:pPr>
              <a:spcAft>
                <a:spcPts val="500"/>
              </a:spcAft>
            </a:pPr>
            <a:r>
              <a:rPr lang="en-US" sz="2400" b="1" i="1" dirty="0"/>
              <a:t>Case study: </a:t>
            </a:r>
          </a:p>
        </p:txBody>
      </p:sp>
      <p:sp>
        <p:nvSpPr>
          <p:cNvPr id="3" name="Rectangle 2"/>
          <p:cNvSpPr/>
          <p:nvPr/>
        </p:nvSpPr>
        <p:spPr>
          <a:xfrm>
            <a:off x="622669" y="5722644"/>
            <a:ext cx="6089096" cy="361637"/>
          </a:xfrm>
          <a:prstGeom prst="rect">
            <a:avLst/>
          </a:prstGeom>
        </p:spPr>
        <p:txBody>
          <a:bodyPr wrap="square">
            <a:spAutoFit/>
          </a:bodyPr>
          <a:lstStyle/>
          <a:p>
            <a:pPr>
              <a:lnSpc>
                <a:spcPct val="125000"/>
              </a:lnSpc>
            </a:pPr>
            <a:r>
              <a:rPr lang="en-US" sz="1400" dirty="0">
                <a:latin typeface="Times New Roman" panose="02020603050405020304" pitchFamily="18" charset="0"/>
                <a:cs typeface="Times New Roman" panose="02020603050405020304" pitchFamily="18" charset="0"/>
              </a:rPr>
              <a:t>[1] </a:t>
            </a:r>
            <a:r>
              <a:rPr lang="en-US" sz="1400" dirty="0" err="1">
                <a:latin typeface="Times New Roman" panose="02020603050405020304" pitchFamily="18" charset="0"/>
                <a:cs typeface="Times New Roman" panose="02020603050405020304" pitchFamily="18" charset="0"/>
              </a:rPr>
              <a:t>Jonkman</a:t>
            </a:r>
            <a:r>
              <a:rPr lang="en-US" sz="1400" dirty="0">
                <a:latin typeface="Times New Roman" panose="02020603050405020304" pitchFamily="18" charset="0"/>
                <a:cs typeface="Times New Roman" panose="02020603050405020304" pitchFamily="18" charset="0"/>
              </a:rPr>
              <a:t> et al., </a:t>
            </a:r>
            <a:r>
              <a:rPr lang="en-US" sz="1400" b="1" dirty="0">
                <a:latin typeface="Times New Roman" panose="02020603050405020304" pitchFamily="18" charset="0"/>
                <a:cs typeface="Times New Roman" panose="02020603050405020304" pitchFamily="18" charset="0"/>
              </a:rPr>
              <a:t>2009</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National Renewable Energy Laboratory</a:t>
            </a:r>
            <a:r>
              <a:rPr lang="en-US" sz="1400" dirty="0">
                <a:latin typeface="Times New Roman" panose="02020603050405020304" pitchFamily="18" charset="0"/>
                <a:cs typeface="Times New Roman" panose="02020603050405020304" pitchFamily="18" charset="0"/>
              </a:rPr>
              <a:t>, Golden, CO.</a:t>
            </a:r>
          </a:p>
        </p:txBody>
      </p:sp>
      <p:sp>
        <p:nvSpPr>
          <p:cNvPr id="4" name="Rectangle 3"/>
          <p:cNvSpPr/>
          <p:nvPr/>
        </p:nvSpPr>
        <p:spPr>
          <a:xfrm>
            <a:off x="622669" y="5973358"/>
            <a:ext cx="8229600" cy="646331"/>
          </a:xfrm>
          <a:prstGeom prst="rect">
            <a:avLst/>
          </a:prstGeom>
        </p:spPr>
        <p:txBody>
          <a:bodyPr wrap="square">
            <a:spAutoFit/>
          </a:bodyPr>
          <a:lstStyle/>
          <a:p>
            <a:pPr lvl="0"/>
            <a:r>
              <a:rPr lang="en-US" sz="1200" dirty="0">
                <a:latin typeface="Times New Roman" panose="02020603050405020304" pitchFamily="18" charset="0"/>
                <a:cs typeface="Times New Roman" panose="02020603050405020304" pitchFamily="18" charset="0"/>
              </a:rPr>
              <a:t>*First </a:t>
            </a:r>
            <a:r>
              <a:rPr lang="en-US" sz="1200" dirty="0" err="1">
                <a:latin typeface="Times New Roman" panose="02020603050405020304" pitchFamily="18" charset="0"/>
                <a:cs typeface="Times New Roman" panose="02020603050405020304" pitchFamily="18" charset="0"/>
              </a:rPr>
              <a:t>flapwise</a:t>
            </a:r>
            <a:r>
              <a:rPr lang="en-US" sz="1200" dirty="0">
                <a:latin typeface="Times New Roman" panose="02020603050405020304" pitchFamily="18" charset="0"/>
                <a:cs typeface="Times New Roman" panose="02020603050405020304" pitchFamily="18" charset="0"/>
              </a:rPr>
              <a:t> blade mode (3 blades), second </a:t>
            </a:r>
            <a:r>
              <a:rPr lang="en-US" sz="1200" dirty="0" err="1">
                <a:latin typeface="Times New Roman" panose="02020603050405020304" pitchFamily="18" charset="0"/>
                <a:cs typeface="Times New Roman" panose="02020603050405020304" pitchFamily="18" charset="0"/>
              </a:rPr>
              <a:t>flapwise</a:t>
            </a:r>
            <a:r>
              <a:rPr lang="en-US" sz="1200" dirty="0">
                <a:latin typeface="Times New Roman" panose="02020603050405020304" pitchFamily="18" charset="0"/>
                <a:cs typeface="Times New Roman" panose="02020603050405020304" pitchFamily="18" charset="0"/>
              </a:rPr>
              <a:t> blade mode (3 blades), first edgewise blade mode (3 blades), drivetrain rotational-flexibility, generator, yaw, first fore-aft tower bending-mode, second fore-aft tower bending-mode, first side-to-side tower bending-mode, second side-to-side tower bending-mode.</a:t>
            </a:r>
          </a:p>
        </p:txBody>
      </p:sp>
      <p:pic>
        <p:nvPicPr>
          <p:cNvPr id="350210" name="Picture 2" descr="D:\ASME2016\wind_fie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269" y="1018198"/>
            <a:ext cx="3977102" cy="36961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91200" y="4729954"/>
            <a:ext cx="3211286" cy="246221"/>
          </a:xfrm>
          <a:prstGeom prst="rect">
            <a:avLst/>
          </a:prstGeom>
          <a:noFill/>
        </p:spPr>
        <p:txBody>
          <a:bodyPr wrap="square" rtlCol="0">
            <a:spAutoFit/>
          </a:bodyPr>
          <a:lstStyle/>
          <a:p>
            <a:r>
              <a:rPr lang="en-US" sz="1000" dirty="0" err="1">
                <a:latin typeface="Times New Roman" panose="02020603050405020304" pitchFamily="18" charset="0"/>
                <a:cs typeface="Times New Roman" panose="02020603050405020304" pitchFamily="18" charset="0"/>
              </a:rPr>
              <a:t>Source:https</a:t>
            </a:r>
            <a:r>
              <a:rPr lang="en-US" sz="1000" dirty="0">
                <a:latin typeface="Times New Roman" panose="02020603050405020304" pitchFamily="18" charset="0"/>
                <a:cs typeface="Times New Roman" panose="02020603050405020304" pitchFamily="18" charset="0"/>
              </a:rPr>
              <a:t>://www.youtube.com/watch?v=h4KidjcDDis</a:t>
            </a:r>
          </a:p>
        </p:txBody>
      </p:sp>
      <p:sp>
        <p:nvSpPr>
          <p:cNvPr id="7" name="Slide Number Placeholder 6"/>
          <p:cNvSpPr>
            <a:spLocks noGrp="1"/>
          </p:cNvSpPr>
          <p:nvPr>
            <p:ph type="sldNum" sz="quarter" idx="4"/>
          </p:nvPr>
        </p:nvSpPr>
        <p:spPr/>
        <p:txBody>
          <a:bodyPr/>
          <a:lstStyle/>
          <a:p>
            <a:fld id="{4A466926-17EF-4CAC-B717-1CD0EBB5093C}" type="slidenum">
              <a:rPr lang="en-US" smtClean="0"/>
              <a:t>18</a:t>
            </a:fld>
            <a:endParaRPr lang="en-US"/>
          </a:p>
        </p:txBody>
      </p:sp>
    </p:spTree>
    <p:extLst>
      <p:ext uri="{BB962C8B-B14F-4D97-AF65-F5344CB8AC3E}">
        <p14:creationId xmlns:p14="http://schemas.microsoft.com/office/powerpoint/2010/main" val="26515183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Nonlinear plant model</a:t>
            </a:r>
          </a:p>
        </p:txBody>
      </p:sp>
      <p:sp>
        <p:nvSpPr>
          <p:cNvPr id="4" name="Slide Number Placeholder 3"/>
          <p:cNvSpPr>
            <a:spLocks noGrp="1"/>
          </p:cNvSpPr>
          <p:nvPr>
            <p:ph type="sldNum" sz="quarter" idx="4"/>
          </p:nvPr>
        </p:nvSpPr>
        <p:spPr/>
        <p:txBody>
          <a:bodyPr/>
          <a:lstStyle/>
          <a:p>
            <a:fld id="{4A466926-17EF-4CAC-B717-1CD0EBB5093C}" type="slidenum">
              <a:rPr lang="en-US" smtClean="0"/>
              <a:t>19</a:t>
            </a:fld>
            <a:endParaRPr lang="en-US"/>
          </a:p>
        </p:txBody>
      </p:sp>
      <p:pic>
        <p:nvPicPr>
          <p:cNvPr id="3696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36"/>
          <a:stretch/>
        </p:blipFill>
        <p:spPr bwMode="auto">
          <a:xfrm>
            <a:off x="114545" y="1302040"/>
            <a:ext cx="8914908" cy="4787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4224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3015621" y="2986680"/>
            <a:ext cx="3656483"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Research Objective</a:t>
            </a:r>
          </a:p>
        </p:txBody>
      </p:sp>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Outline</a:t>
            </a:r>
          </a:p>
        </p:txBody>
      </p:sp>
      <p:sp>
        <p:nvSpPr>
          <p:cNvPr id="10" name="TextBox 9"/>
          <p:cNvSpPr txBox="1"/>
          <p:nvPr/>
        </p:nvSpPr>
        <p:spPr>
          <a:xfrm>
            <a:off x="3015622" y="2374995"/>
            <a:ext cx="2432141" cy="611685"/>
          </a:xfrm>
          <a:prstGeom prst="rect">
            <a:avLst/>
          </a:prstGeom>
          <a:gradFill>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gradFill>
          <a:ln>
            <a:noFill/>
          </a:ln>
          <a:effectLst/>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Background</a:t>
            </a:r>
            <a:endParaRPr lang="en-US" sz="2400" dirty="0">
              <a:latin typeface="Georgia" pitchFamily="18" charset="0"/>
            </a:endParaRPr>
          </a:p>
        </p:txBody>
      </p:sp>
      <p:sp>
        <p:nvSpPr>
          <p:cNvPr id="14" name="TextBox 13"/>
          <p:cNvSpPr txBox="1"/>
          <p:nvPr/>
        </p:nvSpPr>
        <p:spPr>
          <a:xfrm>
            <a:off x="3015622" y="4084281"/>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Case Analysis</a:t>
            </a:r>
          </a:p>
        </p:txBody>
      </p:sp>
      <p:sp>
        <p:nvSpPr>
          <p:cNvPr id="15" name="TextBox 14"/>
          <p:cNvSpPr txBox="1"/>
          <p:nvPr/>
        </p:nvSpPr>
        <p:spPr>
          <a:xfrm>
            <a:off x="3015622" y="4638957"/>
            <a:ext cx="3747129"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Concluding Remarks</a:t>
            </a:r>
          </a:p>
        </p:txBody>
      </p:sp>
      <p:sp>
        <p:nvSpPr>
          <p:cNvPr id="16" name="TextBox 15"/>
          <p:cNvSpPr txBox="1"/>
          <p:nvPr/>
        </p:nvSpPr>
        <p:spPr>
          <a:xfrm>
            <a:off x="3015622" y="3524392"/>
            <a:ext cx="3455516"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Approach</a:t>
            </a:r>
          </a:p>
        </p:txBody>
      </p:sp>
      <p:sp>
        <p:nvSpPr>
          <p:cNvPr id="3" name="Slide Number Placeholder 2"/>
          <p:cNvSpPr>
            <a:spLocks noGrp="1"/>
          </p:cNvSpPr>
          <p:nvPr>
            <p:ph type="sldNum" sz="quarter" idx="4"/>
          </p:nvPr>
        </p:nvSpPr>
        <p:spPr/>
        <p:txBody>
          <a:bodyPr/>
          <a:lstStyle/>
          <a:p>
            <a:fld id="{4A466926-17EF-4CAC-B717-1CD0EBB5093C}" type="slidenum">
              <a:rPr lang="en-US" smtClean="0"/>
              <a:t>2</a:t>
            </a:fld>
            <a:endParaRPr lang="en-US"/>
          </a:p>
        </p:txBody>
      </p:sp>
    </p:spTree>
    <p:extLst>
      <p:ext uri="{BB962C8B-B14F-4D97-AF65-F5344CB8AC3E}">
        <p14:creationId xmlns:p14="http://schemas.microsoft.com/office/powerpoint/2010/main" val="359485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5234" y="1008782"/>
            <a:ext cx="5410200" cy="5471268"/>
            <a:chOff x="195234" y="1008782"/>
            <a:chExt cx="5410200" cy="5471268"/>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59" y="1008782"/>
              <a:ext cx="5400675" cy="18002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759" y="4679825"/>
              <a:ext cx="5400675" cy="18002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34" y="2837582"/>
              <a:ext cx="5400675" cy="1800225"/>
            </a:xfrm>
            <a:prstGeom prst="rect">
              <a:avLst/>
            </a:prstGeom>
          </p:spPr>
        </p:pic>
      </p:grpSp>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16404" t="3110" r="3282" b="10633"/>
          <a:stretch/>
        </p:blipFill>
        <p:spPr>
          <a:xfrm>
            <a:off x="128531" y="1281206"/>
            <a:ext cx="5467378" cy="4357358"/>
          </a:xfrm>
          <a:prstGeom prst="rect">
            <a:avLst/>
          </a:prstGeom>
        </p:spPr>
      </p:pic>
      <p:sp>
        <p:nvSpPr>
          <p:cNvPr id="12"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600" b="1" i="1" dirty="0">
                <a:solidFill>
                  <a:srgbClr val="C80000"/>
                </a:solidFill>
                <a:latin typeface="Georgia" pitchFamily="18" charset="0"/>
                <a:cs typeface="Arial" pitchFamily="34" charset="0"/>
              </a:rPr>
              <a:t>Switching Region Performance</a:t>
            </a:r>
            <a:endParaRPr lang="en-US" altLang="zh-CN" sz="2600" b="1" i="1" dirty="0">
              <a:solidFill>
                <a:srgbClr val="C80000"/>
              </a:solidFill>
              <a:latin typeface="Georgia" pitchFamily="18" charset="0"/>
              <a:cs typeface="Arial" pitchFamily="34" charset="0"/>
            </a:endParaRPr>
          </a:p>
        </p:txBody>
      </p:sp>
      <p:sp>
        <p:nvSpPr>
          <p:cNvPr id="8" name="Rectangle 7"/>
          <p:cNvSpPr/>
          <p:nvPr/>
        </p:nvSpPr>
        <p:spPr>
          <a:xfrm>
            <a:off x="5491134" y="2442294"/>
            <a:ext cx="3538565" cy="3834681"/>
          </a:xfrm>
          <a:prstGeom prst="rect">
            <a:avLst/>
          </a:prstGeom>
        </p:spPr>
        <p:txBody>
          <a:bodyPr wrap="square">
            <a:noAutofit/>
          </a:bodyPr>
          <a:lstStyle/>
          <a:p>
            <a:pPr>
              <a:spcAft>
                <a:spcPts val="500"/>
              </a:spcAft>
            </a:pPr>
            <a:r>
              <a:rPr lang="en-US" sz="2000" b="1" i="1" dirty="0"/>
              <a:t>Results:</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Power: Nearly same</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Speed : better</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Tower fore-aft loads: reduced</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Tower side-side loads: mixed</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Blade edgewise loads: nearly same</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Blade </a:t>
            </a:r>
            <a:r>
              <a:rPr lang="en-US" sz="2000" dirty="0" err="1">
                <a:latin typeface="Times New Roman" panose="02020603050405020304" pitchFamily="18" charset="0"/>
                <a:cs typeface="Times New Roman" panose="02020603050405020304" pitchFamily="18" charset="0"/>
              </a:rPr>
              <a:t>flapwise</a:t>
            </a:r>
            <a:r>
              <a:rPr lang="en-US" sz="2000" dirty="0">
                <a:latin typeface="Times New Roman" panose="02020603050405020304" pitchFamily="18" charset="0"/>
                <a:cs typeface="Times New Roman" panose="02020603050405020304" pitchFamily="18" charset="0"/>
              </a:rPr>
              <a:t> loads: reduced</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Pitch actuator:  reduced</a:t>
            </a:r>
          </a:p>
        </p:txBody>
      </p:sp>
      <p:sp>
        <p:nvSpPr>
          <p:cNvPr id="4" name="Slide Number Placeholder 3"/>
          <p:cNvSpPr>
            <a:spLocks noGrp="1"/>
          </p:cNvSpPr>
          <p:nvPr>
            <p:ph type="sldNum" sz="quarter" idx="4"/>
          </p:nvPr>
        </p:nvSpPr>
        <p:spPr/>
        <p:txBody>
          <a:bodyPr/>
          <a:lstStyle/>
          <a:p>
            <a:fld id="{4A466926-17EF-4CAC-B717-1CD0EBB5093C}" type="slidenum">
              <a:rPr lang="en-US" smtClean="0"/>
              <a:t>20</a:t>
            </a:fld>
            <a:endParaRPr lang="en-US" dirty="0"/>
          </a:p>
        </p:txBody>
      </p:sp>
      <p:sp>
        <p:nvSpPr>
          <p:cNvPr id="10" name="TextBox 9"/>
          <p:cNvSpPr txBox="1"/>
          <p:nvPr/>
        </p:nvSpPr>
        <p:spPr>
          <a:xfrm>
            <a:off x="5481607" y="1151657"/>
            <a:ext cx="3843131" cy="769441"/>
          </a:xfrm>
          <a:prstGeom prst="rect">
            <a:avLst/>
          </a:prstGeom>
          <a:noFill/>
        </p:spPr>
        <p:txBody>
          <a:bodyPr wrap="square" rtlCol="0">
            <a:spAutoFit/>
          </a:bodyPr>
          <a:lstStyle/>
          <a:p>
            <a:r>
              <a:rPr lang="en-US" sz="2400" b="1" i="1" dirty="0"/>
              <a:t>Wind fields:</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11 m/s, 12 m/s, 13 m/s </a:t>
            </a:r>
          </a:p>
        </p:txBody>
      </p:sp>
    </p:spTree>
    <p:extLst>
      <p:ext uri="{BB962C8B-B14F-4D97-AF65-F5344CB8AC3E}">
        <p14:creationId xmlns:p14="http://schemas.microsoft.com/office/powerpoint/2010/main" val="187330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Slide Number Placeholder 3"/>
          <p:cNvSpPr>
            <a:spLocks noGrp="1"/>
          </p:cNvSpPr>
          <p:nvPr>
            <p:ph type="sldNum" sz="quarter" idx="4"/>
          </p:nvPr>
        </p:nvSpPr>
        <p:spPr/>
        <p:txBody>
          <a:bodyPr/>
          <a:lstStyle/>
          <a:p>
            <a:fld id="{4A466926-17EF-4CAC-B717-1CD0EBB5093C}" type="slidenum">
              <a:rPr lang="en-US" smtClean="0"/>
              <a:t>21</a:t>
            </a:fld>
            <a:endParaRPr lang="en-US"/>
          </a:p>
        </p:txBody>
      </p:sp>
      <p:grpSp>
        <p:nvGrpSpPr>
          <p:cNvPr id="9" name="Group 8"/>
          <p:cNvGrpSpPr/>
          <p:nvPr/>
        </p:nvGrpSpPr>
        <p:grpSpPr>
          <a:xfrm>
            <a:off x="200025" y="1009629"/>
            <a:ext cx="5410200" cy="5448330"/>
            <a:chOff x="200025" y="1009629"/>
            <a:chExt cx="5410200" cy="544833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 y="4657734"/>
              <a:ext cx="5400675" cy="18002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 y="2859871"/>
              <a:ext cx="5400675" cy="18002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49" y="1009629"/>
              <a:ext cx="5400675" cy="1800225"/>
            </a:xfrm>
            <a:prstGeom prst="rect">
              <a:avLst/>
            </a:prstGeom>
          </p:spPr>
        </p:pic>
      </p:grpSp>
      <p:sp>
        <p:nvSpPr>
          <p:cNvPr id="10"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600" b="1" i="1" dirty="0">
                <a:solidFill>
                  <a:srgbClr val="C80000"/>
                </a:solidFill>
                <a:latin typeface="Georgia" pitchFamily="18" charset="0"/>
                <a:cs typeface="Arial" pitchFamily="34" charset="0"/>
              </a:rPr>
              <a:t> Region 3 Performance</a:t>
            </a:r>
            <a:endParaRPr lang="en-US" altLang="zh-CN" sz="2600" b="1" i="1" dirty="0">
              <a:solidFill>
                <a:srgbClr val="C80000"/>
              </a:solidFill>
              <a:latin typeface="Georgia" pitchFamily="18" charset="0"/>
              <a:cs typeface="Arial" pitchFamily="34" charset="0"/>
            </a:endParaRPr>
          </a:p>
        </p:txBody>
      </p:sp>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18169" t="3268" r="3173" b="12062"/>
          <a:stretch/>
        </p:blipFill>
        <p:spPr>
          <a:xfrm>
            <a:off x="333375" y="1285875"/>
            <a:ext cx="5343525" cy="4262446"/>
          </a:xfrm>
          <a:prstGeom prst="rect">
            <a:avLst/>
          </a:prstGeom>
        </p:spPr>
      </p:pic>
      <p:sp>
        <p:nvSpPr>
          <p:cNvPr id="14" name="Rectangle 13"/>
          <p:cNvSpPr/>
          <p:nvPr/>
        </p:nvSpPr>
        <p:spPr>
          <a:xfrm>
            <a:off x="5491134" y="2213694"/>
            <a:ext cx="3652865" cy="4129956"/>
          </a:xfrm>
          <a:prstGeom prst="rect">
            <a:avLst/>
          </a:prstGeom>
        </p:spPr>
        <p:txBody>
          <a:bodyPr wrap="square">
            <a:noAutofit/>
          </a:bodyPr>
          <a:lstStyle/>
          <a:p>
            <a:pPr>
              <a:spcAft>
                <a:spcPts val="500"/>
              </a:spcAft>
            </a:pPr>
            <a:r>
              <a:rPr lang="en-US" sz="2000" b="1" i="1" dirty="0"/>
              <a:t>Results:</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Power: Nearly same</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Speed : better</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Tower fore-aft loads: increased</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Tower side-side loads: increased</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Blade edgewise loads: nearly same</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Blade </a:t>
            </a:r>
            <a:r>
              <a:rPr lang="en-US" sz="2000" dirty="0" err="1">
                <a:latin typeface="Times New Roman" panose="02020603050405020304" pitchFamily="18" charset="0"/>
                <a:cs typeface="Times New Roman" panose="02020603050405020304" pitchFamily="18" charset="0"/>
              </a:rPr>
              <a:t>flapwise</a:t>
            </a:r>
            <a:r>
              <a:rPr lang="en-US" sz="2000" dirty="0">
                <a:latin typeface="Times New Roman" panose="02020603050405020304" pitchFamily="18" charset="0"/>
                <a:cs typeface="Times New Roman" panose="02020603050405020304" pitchFamily="18" charset="0"/>
              </a:rPr>
              <a:t> loads: increased</a:t>
            </a:r>
          </a:p>
          <a:p>
            <a:pPr marL="342900" indent="-342900">
              <a:spcAft>
                <a:spcPts val="500"/>
              </a:spcAf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Pitch actuator:  increased</a:t>
            </a:r>
          </a:p>
        </p:txBody>
      </p:sp>
      <p:sp>
        <p:nvSpPr>
          <p:cNvPr id="15" name="TextBox 14"/>
          <p:cNvSpPr txBox="1"/>
          <p:nvPr/>
        </p:nvSpPr>
        <p:spPr>
          <a:xfrm>
            <a:off x="5481607" y="1151657"/>
            <a:ext cx="3843131" cy="769441"/>
          </a:xfrm>
          <a:prstGeom prst="rect">
            <a:avLst/>
          </a:prstGeom>
          <a:noFill/>
        </p:spPr>
        <p:txBody>
          <a:bodyPr wrap="square" rtlCol="0">
            <a:spAutoFit/>
          </a:bodyPr>
          <a:lstStyle/>
          <a:p>
            <a:r>
              <a:rPr lang="en-US" sz="2400" b="1" i="1" dirty="0"/>
              <a:t>Wind fields:</a:t>
            </a: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16 m/s, 18 m/s, 20 m/s </a:t>
            </a:r>
          </a:p>
        </p:txBody>
      </p:sp>
    </p:spTree>
    <p:extLst>
      <p:ext uri="{BB962C8B-B14F-4D97-AF65-F5344CB8AC3E}">
        <p14:creationId xmlns:p14="http://schemas.microsoft.com/office/powerpoint/2010/main" val="81128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0" y="-1"/>
            <a:ext cx="9144000"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Concluding Remarks</a:t>
            </a:r>
          </a:p>
        </p:txBody>
      </p:sp>
      <p:sp>
        <p:nvSpPr>
          <p:cNvPr id="8" name="TextBox 7"/>
          <p:cNvSpPr txBox="1"/>
          <p:nvPr/>
        </p:nvSpPr>
        <p:spPr>
          <a:xfrm>
            <a:off x="883103" y="1448493"/>
            <a:ext cx="7679872" cy="3508653"/>
          </a:xfrm>
          <a:prstGeom prst="rect">
            <a:avLst/>
          </a:prstGeom>
          <a:noFill/>
        </p:spPr>
        <p:txBody>
          <a:bodyPr wrap="square" rtlCol="0">
            <a:spAutoFit/>
          </a:bodyPr>
          <a:lstStyle/>
          <a:p>
            <a:pPr marL="231775" lvl="1" indent="-231775" algn="just">
              <a:spcAft>
                <a:spcPts val="1200"/>
              </a:spcAft>
              <a:buFont typeface="Wingdings" panose="05000000000000000000" pitchFamily="2" charset="2"/>
              <a:buChar char="§"/>
            </a:pPr>
            <a:r>
              <a:rPr lang="en-US" sz="2400" dirty="0"/>
              <a:t>A general model predictive controller tailored for wind turbine is developed;</a:t>
            </a:r>
          </a:p>
          <a:p>
            <a:pPr marL="231775" lvl="1" indent="-231775" algn="just">
              <a:spcAft>
                <a:spcPts val="1200"/>
              </a:spcAft>
              <a:buFont typeface="Wingdings" panose="05000000000000000000" pitchFamily="2" charset="2"/>
              <a:buChar char="§"/>
            </a:pPr>
            <a:r>
              <a:rPr lang="en-US" sz="2400" dirty="0"/>
              <a:t>Optimization of multiple objectives in </a:t>
            </a:r>
            <a:r>
              <a:rPr lang="en-US" sz="2400" dirty="0" smtClean="0"/>
              <a:t>the switching </a:t>
            </a:r>
            <a:r>
              <a:rPr lang="en-US" sz="2400" dirty="0"/>
              <a:t>region and Region 3;</a:t>
            </a:r>
          </a:p>
          <a:p>
            <a:pPr marL="231775" lvl="1" indent="-231775" algn="just">
              <a:spcAft>
                <a:spcPts val="1200"/>
              </a:spcAft>
              <a:buFont typeface="Wingdings" panose="05000000000000000000" pitchFamily="2" charset="2"/>
              <a:buChar char="§"/>
            </a:pPr>
            <a:r>
              <a:rPr lang="en-US" sz="2400" dirty="0"/>
              <a:t>Switching region: loads on blades and tower can be reduced, actuator usage is reduced and power is nearly same; </a:t>
            </a:r>
          </a:p>
          <a:p>
            <a:pPr marL="231775" lvl="1" indent="-231775" algn="just">
              <a:spcAft>
                <a:spcPts val="1200"/>
              </a:spcAft>
              <a:buFont typeface="Wingdings" panose="05000000000000000000" pitchFamily="2" charset="2"/>
              <a:buChar char="§"/>
            </a:pPr>
            <a:r>
              <a:rPr lang="en-US" sz="2400" dirty="0"/>
              <a:t>Region 3: loads and actuator usage are deteriorated.</a:t>
            </a:r>
          </a:p>
        </p:txBody>
      </p:sp>
      <p:sp>
        <p:nvSpPr>
          <p:cNvPr id="2" name="Rectangle 1"/>
          <p:cNvSpPr/>
          <p:nvPr/>
        </p:nvSpPr>
        <p:spPr>
          <a:xfrm>
            <a:off x="1091936" y="5516584"/>
            <a:ext cx="7528560" cy="400110"/>
          </a:xfrm>
          <a:prstGeom prst="rect">
            <a:avLst/>
          </a:prstGeom>
        </p:spPr>
        <p:txBody>
          <a:bodyPr wrap="square">
            <a:spAutoFit/>
          </a:bodyPr>
          <a:lstStyle/>
          <a:p>
            <a:r>
              <a:rPr lang="en-US" sz="2000" dirty="0"/>
              <a:t>This research is supported by NSF under grant CMMI – 1300236</a:t>
            </a:r>
          </a:p>
        </p:txBody>
      </p:sp>
      <p:sp>
        <p:nvSpPr>
          <p:cNvPr id="4" name="Slide Number Placeholder 3"/>
          <p:cNvSpPr>
            <a:spLocks noGrp="1"/>
          </p:cNvSpPr>
          <p:nvPr>
            <p:ph type="sldNum" sz="quarter" idx="4"/>
          </p:nvPr>
        </p:nvSpPr>
        <p:spPr/>
        <p:txBody>
          <a:bodyPr/>
          <a:lstStyle/>
          <a:p>
            <a:fld id="{4A466926-17EF-4CAC-B717-1CD0EBB5093C}" type="slidenum">
              <a:rPr lang="en-US" smtClean="0"/>
              <a:t>22</a:t>
            </a:fld>
            <a:endParaRPr lang="en-US"/>
          </a:p>
        </p:txBody>
      </p:sp>
    </p:spTree>
    <p:extLst>
      <p:ext uri="{BB962C8B-B14F-4D97-AF65-F5344CB8AC3E}">
        <p14:creationId xmlns:p14="http://schemas.microsoft.com/office/powerpoint/2010/main" val="30130124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5119688" y="4864100"/>
            <a:ext cx="2281237" cy="514350"/>
          </a:xfrm>
          <a:prstGeom prst="rect">
            <a:avLst/>
          </a:prstGeom>
          <a:noFill/>
          <a:ln w="12700">
            <a:noFill/>
            <a:miter lim="800000"/>
            <a:headEnd/>
            <a:tailEnd/>
          </a:ln>
        </p:spPr>
        <p:txBody>
          <a:bodyPr wrap="none" lIns="63500" tIns="25400" rIns="63500" bIns="25400">
            <a:spAutoFit/>
          </a:bodyPr>
          <a:lstStyle/>
          <a:p>
            <a:pPr algn="ctr"/>
            <a:r>
              <a:rPr lang="en-US" altLang="zh-TW" sz="3200" b="1">
                <a:solidFill>
                  <a:srgbClr val="CF0E30"/>
                </a:solidFill>
                <a:latin typeface="Comic Sans MS" pitchFamily="66" charset="0"/>
              </a:rPr>
              <a:t>Questions?</a:t>
            </a:r>
            <a:endParaRPr lang="en-US" altLang="zh-TW">
              <a:latin typeface="Arial" charset="0"/>
              <a:ea typeface="PMingLiU" pitchFamily="18" charset="-120"/>
            </a:endParaRPr>
          </a:p>
        </p:txBody>
      </p:sp>
      <p:pic>
        <p:nvPicPr>
          <p:cNvPr id="4" name="Picture 4" descr="bd00028_"/>
          <p:cNvPicPr>
            <a:picLocks noChangeAspect="1" noChangeArrowheads="1"/>
          </p:cNvPicPr>
          <p:nvPr/>
        </p:nvPicPr>
        <p:blipFill>
          <a:blip r:embed="rId3" cstate="print"/>
          <a:srcRect/>
          <a:stretch>
            <a:fillRect/>
          </a:stretch>
        </p:blipFill>
        <p:spPr bwMode="auto">
          <a:xfrm>
            <a:off x="5003800" y="3644900"/>
            <a:ext cx="887413" cy="869950"/>
          </a:xfrm>
          <a:prstGeom prst="rect">
            <a:avLst/>
          </a:prstGeom>
          <a:noFill/>
          <a:ln w="9525">
            <a:noFill/>
            <a:miter lim="800000"/>
            <a:headEnd/>
            <a:tailEnd/>
          </a:ln>
        </p:spPr>
      </p:pic>
      <p:pic>
        <p:nvPicPr>
          <p:cNvPr id="5" name="Picture 5" descr="bd06663_"/>
          <p:cNvPicPr>
            <a:picLocks noChangeAspect="1" noChangeArrowheads="1"/>
          </p:cNvPicPr>
          <p:nvPr/>
        </p:nvPicPr>
        <p:blipFill>
          <a:blip r:embed="rId4" cstate="print"/>
          <a:srcRect/>
          <a:stretch>
            <a:fillRect/>
          </a:stretch>
        </p:blipFill>
        <p:spPr bwMode="auto">
          <a:xfrm>
            <a:off x="1331913" y="3284538"/>
            <a:ext cx="2914650" cy="2528887"/>
          </a:xfrm>
          <a:prstGeom prst="rect">
            <a:avLst/>
          </a:prstGeom>
          <a:noFill/>
          <a:ln w="9525">
            <a:noFill/>
            <a:miter lim="800000"/>
            <a:headEnd/>
            <a:tailEnd/>
          </a:ln>
        </p:spPr>
      </p:pic>
      <p:sp>
        <p:nvSpPr>
          <p:cNvPr id="6" name="Rectangle 6"/>
          <p:cNvSpPr>
            <a:spLocks noChangeArrowheads="1"/>
          </p:cNvSpPr>
          <p:nvPr/>
        </p:nvSpPr>
        <p:spPr bwMode="auto">
          <a:xfrm>
            <a:off x="1331913" y="1628775"/>
            <a:ext cx="6389687" cy="1430338"/>
          </a:xfrm>
          <a:prstGeom prst="rect">
            <a:avLst/>
          </a:prstGeom>
          <a:solidFill>
            <a:srgbClr val="1F89D1"/>
          </a:solidFill>
          <a:ln w="12700">
            <a:noFill/>
            <a:miter lim="800000"/>
            <a:headEnd/>
            <a:tailEnd/>
          </a:ln>
        </p:spPr>
        <p:txBody>
          <a:bodyPr lIns="90488" tIns="44450" rIns="90488" bIns="44450">
            <a:spAutoFit/>
          </a:bodyPr>
          <a:lstStyle/>
          <a:p>
            <a:pPr algn="ctr"/>
            <a:r>
              <a:rPr lang="en-US" altLang="zh-TW" sz="8800" dirty="0">
                <a:solidFill>
                  <a:srgbClr val="FFFF00"/>
                </a:solidFill>
                <a:latin typeface="Arial" charset="0"/>
              </a:rPr>
              <a:t>The End</a:t>
            </a:r>
            <a:r>
              <a:rPr lang="en-US" altLang="zh-TW" sz="8800" dirty="0">
                <a:solidFill>
                  <a:schemeClr val="bg1"/>
                </a:solidFill>
                <a:latin typeface="Arial" charset="0"/>
              </a:rPr>
              <a:t> </a:t>
            </a:r>
            <a:endParaRPr lang="en-US" altLang="zh-TW" dirty="0">
              <a:latin typeface="Arial" charset="0"/>
              <a:ea typeface="PMingLiU" pitchFamily="18" charset="-120"/>
            </a:endParaRPr>
          </a:p>
        </p:txBody>
      </p:sp>
      <p:sp>
        <p:nvSpPr>
          <p:cNvPr id="7" name="Slide Number Placeholder 6"/>
          <p:cNvSpPr>
            <a:spLocks noGrp="1"/>
          </p:cNvSpPr>
          <p:nvPr>
            <p:ph type="sldNum" sz="quarter" idx="4"/>
          </p:nvPr>
        </p:nvSpPr>
        <p:spPr/>
        <p:txBody>
          <a:bodyPr/>
          <a:lstStyle/>
          <a:p>
            <a:fld id="{4A466926-17EF-4CAC-B717-1CD0EBB5093C}" type="slidenum">
              <a:rPr lang="en-US" smtClean="0"/>
              <a:t>23</a:t>
            </a:fld>
            <a:endParaRPr lang="en-US"/>
          </a:p>
        </p:txBody>
      </p:sp>
    </p:spTree>
    <p:extLst>
      <p:ext uri="{BB962C8B-B14F-4D97-AF65-F5344CB8AC3E}">
        <p14:creationId xmlns:p14="http://schemas.microsoft.com/office/powerpoint/2010/main" val="38024880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904875"/>
            <a:ext cx="468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99" y="1266825"/>
            <a:ext cx="18097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099" y="1976437"/>
            <a:ext cx="1552575"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137" y="1347787"/>
            <a:ext cx="23145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137" y="1924050"/>
            <a:ext cx="19335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 y="2538412"/>
            <a:ext cx="3686175"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175" y="3109912"/>
            <a:ext cx="533400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5862" y="3862387"/>
            <a:ext cx="18192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5175" y="3862387"/>
            <a:ext cx="14859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72164" y="1066800"/>
            <a:ext cx="2984680" cy="204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474" y="4705350"/>
            <a:ext cx="2686050"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2"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81425" y="4933950"/>
            <a:ext cx="201930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3"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6" y="5676900"/>
            <a:ext cx="282892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5700" y="5591175"/>
            <a:ext cx="28194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Gain Scheduling PID</a:t>
            </a:r>
          </a:p>
        </p:txBody>
      </p:sp>
      <mc:AlternateContent xmlns:mc="http://schemas.openxmlformats.org/markup-compatibility/2006" xmlns:a14="http://schemas.microsoft.com/office/drawing/2010/main">
        <mc:Choice Requires="a14">
          <p:sp>
            <p:nvSpPr>
              <p:cNvPr id="2" name="TextBox 1"/>
              <p:cNvSpPr txBox="1"/>
              <p:nvPr/>
            </p:nvSpPr>
            <p:spPr>
              <a:xfrm>
                <a:off x="6515100" y="3368869"/>
                <a:ext cx="1958340" cy="669992"/>
              </a:xfrm>
              <a:prstGeom prst="rect">
                <a:avLst/>
              </a:prstGeom>
              <a:noFill/>
            </p:spPr>
            <p:txBody>
              <a:bodyPr wrap="square" rtlCol="0">
                <a:spAutoFit/>
              </a:bodyPr>
              <a:lstStyle/>
              <a:p>
                <a14:m>
                  <m:oMath xmlns:m="http://schemas.openxmlformats.org/officeDocument/2006/math">
                    <m:sSub>
                      <m:sSubPr>
                        <m:ctrlPr>
                          <a:rPr lang="en-US" i="1" smtClean="0">
                            <a:latin typeface="Cambria Math"/>
                          </a:rPr>
                        </m:ctrlPr>
                      </m:sSubPr>
                      <m:e>
                        <m:r>
                          <a:rPr lang="en-US" b="0" i="1" smtClean="0">
                            <a:latin typeface="Cambria Math"/>
                          </a:rPr>
                          <m:t>𝑃</m:t>
                        </m:r>
                      </m:e>
                      <m:sub>
                        <m:r>
                          <a:rPr lang="en-US" b="0" i="1" smtClean="0">
                            <a:latin typeface="Cambria Math"/>
                          </a:rPr>
                          <m:t>0</m:t>
                        </m:r>
                      </m:sub>
                    </m:sSub>
                  </m:oMath>
                </a14:m>
                <a:r>
                  <a:rPr lang="en-US" dirty="0"/>
                  <a:t>: rated power</a:t>
                </a:r>
              </a:p>
              <a:p>
                <a:r>
                  <a:rPr lang="en-US" sz="1600" i="1" dirty="0"/>
                  <a:t> </a:t>
                </a:r>
                <a14:m>
                  <m:oMath xmlns:m="http://schemas.openxmlformats.org/officeDocument/2006/math">
                    <m:r>
                      <a:rPr lang="en-US" b="0" i="1" smtClean="0">
                        <a:latin typeface="Cambria Math"/>
                      </a:rPr>
                      <m:t>𝑃</m:t>
                    </m:r>
                  </m:oMath>
                </a14:m>
                <a:r>
                  <a:rPr lang="en-US" dirty="0"/>
                  <a:t>: power</a:t>
                </a:r>
              </a:p>
            </p:txBody>
          </p:sp>
        </mc:Choice>
        <mc:Fallback xmlns="">
          <p:sp>
            <p:nvSpPr>
              <p:cNvPr id="2" name="TextBox 1"/>
              <p:cNvSpPr txBox="1">
                <a:spLocks noRot="1" noChangeAspect="1" noMove="1" noResize="1" noEditPoints="1" noAdjustHandles="1" noChangeArrowheads="1" noChangeShapeType="1" noTextEdit="1"/>
              </p:cNvSpPr>
              <p:nvPr/>
            </p:nvSpPr>
            <p:spPr>
              <a:xfrm>
                <a:off x="6515100" y="3368869"/>
                <a:ext cx="1958340" cy="669992"/>
              </a:xfrm>
              <a:prstGeom prst="rect">
                <a:avLst/>
              </a:prstGeom>
              <a:blipFill rotWithShape="1">
                <a:blip r:embed="rId16"/>
                <a:stretch>
                  <a:fillRect t="-4545" b="-10000"/>
                </a:stretch>
              </a:blipFill>
            </p:spPr>
            <p:txBody>
              <a:bodyPr/>
              <a:lstStyle/>
              <a:p>
                <a:r>
                  <a:rPr lang="en-US">
                    <a:noFill/>
                  </a:rPr>
                  <a:t> </a:t>
                </a:r>
              </a:p>
            </p:txBody>
          </p:sp>
        </mc:Fallback>
      </mc:AlternateContent>
      <p:pic>
        <p:nvPicPr>
          <p:cNvPr id="34611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86400" y="4107996"/>
            <a:ext cx="222885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
          </p:nvPr>
        </p:nvSpPr>
        <p:spPr/>
        <p:txBody>
          <a:bodyPr/>
          <a:lstStyle/>
          <a:p>
            <a:fld id="{4A466926-17EF-4CAC-B717-1CD0EBB5093C}" type="slidenum">
              <a:rPr lang="en-US" smtClean="0"/>
              <a:t>24</a:t>
            </a:fld>
            <a:endParaRPr lang="en-US"/>
          </a:p>
        </p:txBody>
      </p:sp>
    </p:spTree>
    <p:extLst>
      <p:ext uri="{BB962C8B-B14F-4D97-AF65-F5344CB8AC3E}">
        <p14:creationId xmlns:p14="http://schemas.microsoft.com/office/powerpoint/2010/main" val="1232774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1" y="-1"/>
            <a:ext cx="9144000"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Standard Torque Control</a:t>
            </a:r>
          </a:p>
        </p:txBody>
      </p:sp>
      <p:graphicFrame>
        <p:nvGraphicFramePr>
          <p:cNvPr id="3" name="Object 2"/>
          <p:cNvGraphicFramePr>
            <a:graphicFrameLocks noChangeAspect="1"/>
          </p:cNvGraphicFramePr>
          <p:nvPr>
            <p:extLst/>
          </p:nvPr>
        </p:nvGraphicFramePr>
        <p:xfrm>
          <a:off x="1292225" y="4589463"/>
          <a:ext cx="1549400" cy="584200"/>
        </p:xfrm>
        <a:graphic>
          <a:graphicData uri="http://schemas.openxmlformats.org/presentationml/2006/ole">
            <mc:AlternateContent xmlns:mc="http://schemas.openxmlformats.org/markup-compatibility/2006">
              <mc:Choice xmlns:v="urn:schemas-microsoft-com:vml" Requires="v">
                <p:oleObj spid="_x0000_s370872" name="Equation" r:id="rId4" imgW="1549080" imgH="583920" progId="Equation.DSMT4">
                  <p:embed/>
                </p:oleObj>
              </mc:Choice>
              <mc:Fallback>
                <p:oleObj name="Equation" r:id="rId4" imgW="1549080" imgH="583920" progId="Equation.DSMT4">
                  <p:embed/>
                  <p:pic>
                    <p:nvPicPr>
                      <p:cNvPr id="3" name="Object 2"/>
                      <p:cNvPicPr/>
                      <p:nvPr/>
                    </p:nvPicPr>
                    <p:blipFill>
                      <a:blip r:embed="rId5"/>
                      <a:stretch>
                        <a:fillRect/>
                      </a:stretch>
                    </p:blipFill>
                    <p:spPr>
                      <a:xfrm>
                        <a:off x="1292225" y="4589463"/>
                        <a:ext cx="1549400" cy="584200"/>
                      </a:xfrm>
                      <a:prstGeom prst="rect">
                        <a:avLst/>
                      </a:prstGeom>
                    </p:spPr>
                  </p:pic>
                </p:oleObj>
              </mc:Fallback>
            </mc:AlternateContent>
          </a:graphicData>
        </a:graphic>
      </p:graphicFrame>
      <p:sp>
        <p:nvSpPr>
          <p:cNvPr id="4" name="TextBox 3"/>
          <p:cNvSpPr txBox="1"/>
          <p:nvPr/>
        </p:nvSpPr>
        <p:spPr>
          <a:xfrm>
            <a:off x="457199" y="3656966"/>
            <a:ext cx="4067055" cy="369332"/>
          </a:xfrm>
          <a:prstGeom prst="rect">
            <a:avLst/>
          </a:prstGeom>
          <a:noFill/>
        </p:spPr>
        <p:txBody>
          <a:bodyPr wrap="square" rtlCol="0">
            <a:spAutoFit/>
          </a:bodyPr>
          <a:lstStyle/>
          <a:p>
            <a:r>
              <a:rPr lang="en-US" dirty="0"/>
              <a:t>Region 2 standard torque control</a:t>
            </a:r>
          </a:p>
        </p:txBody>
      </p:sp>
      <p:graphicFrame>
        <p:nvGraphicFramePr>
          <p:cNvPr id="5" name="Object 4"/>
          <p:cNvGraphicFramePr>
            <a:graphicFrameLocks noChangeAspect="1"/>
          </p:cNvGraphicFramePr>
          <p:nvPr>
            <p:extLst/>
          </p:nvPr>
        </p:nvGraphicFramePr>
        <p:xfrm>
          <a:off x="660400" y="1604963"/>
          <a:ext cx="1193800" cy="508000"/>
        </p:xfrm>
        <a:graphic>
          <a:graphicData uri="http://schemas.openxmlformats.org/presentationml/2006/ole">
            <mc:AlternateContent xmlns:mc="http://schemas.openxmlformats.org/markup-compatibility/2006">
              <mc:Choice xmlns:v="urn:schemas-microsoft-com:vml" Requires="v">
                <p:oleObj spid="_x0000_s370873" name="Equation" r:id="rId6" imgW="1193760" imgH="507960" progId="Equation.DSMT4">
                  <p:embed/>
                </p:oleObj>
              </mc:Choice>
              <mc:Fallback>
                <p:oleObj name="Equation" r:id="rId6" imgW="1193760" imgH="507960" progId="Equation.DSMT4">
                  <p:embed/>
                  <p:pic>
                    <p:nvPicPr>
                      <p:cNvPr id="5" name="Object 4"/>
                      <p:cNvPicPr/>
                      <p:nvPr/>
                    </p:nvPicPr>
                    <p:blipFill>
                      <a:blip r:embed="rId7"/>
                      <a:stretch>
                        <a:fillRect/>
                      </a:stretch>
                    </p:blipFill>
                    <p:spPr>
                      <a:xfrm>
                        <a:off x="660400" y="1604963"/>
                        <a:ext cx="1193800" cy="5080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2676525" y="1646238"/>
          <a:ext cx="876300" cy="558800"/>
        </p:xfrm>
        <a:graphic>
          <a:graphicData uri="http://schemas.openxmlformats.org/presentationml/2006/ole">
            <mc:AlternateContent xmlns:mc="http://schemas.openxmlformats.org/markup-compatibility/2006">
              <mc:Choice xmlns:v="urn:schemas-microsoft-com:vml" Requires="v">
                <p:oleObj spid="_x0000_s370874" name="Equation" r:id="rId8" imgW="876240" imgH="558720" progId="Equation.DSMT4">
                  <p:embed/>
                </p:oleObj>
              </mc:Choice>
              <mc:Fallback>
                <p:oleObj name="Equation" r:id="rId8" imgW="876240" imgH="558720" progId="Equation.DSMT4">
                  <p:embed/>
                  <p:pic>
                    <p:nvPicPr>
                      <p:cNvPr id="6" name="Object 5"/>
                      <p:cNvPicPr/>
                      <p:nvPr/>
                    </p:nvPicPr>
                    <p:blipFill>
                      <a:blip r:embed="rId9"/>
                      <a:stretch>
                        <a:fillRect/>
                      </a:stretch>
                    </p:blipFill>
                    <p:spPr>
                      <a:xfrm>
                        <a:off x="2676525" y="1646238"/>
                        <a:ext cx="876300" cy="558800"/>
                      </a:xfrm>
                      <a:prstGeom prst="rect">
                        <a:avLst/>
                      </a:prstGeom>
                    </p:spPr>
                  </p:pic>
                </p:oleObj>
              </mc:Fallback>
            </mc:AlternateContent>
          </a:graphicData>
        </a:graphic>
      </p:graphicFrame>
      <p:grpSp>
        <p:nvGrpSpPr>
          <p:cNvPr id="7" name="Group 6"/>
          <p:cNvGrpSpPr>
            <a:grpSpLocks noChangeAspect="1"/>
          </p:cNvGrpSpPr>
          <p:nvPr/>
        </p:nvGrpSpPr>
        <p:grpSpPr>
          <a:xfrm>
            <a:off x="4294175" y="3265718"/>
            <a:ext cx="4586937" cy="2832364"/>
            <a:chOff x="3302290" y="1879538"/>
            <a:chExt cx="5575793" cy="3360092"/>
          </a:xfrm>
        </p:grpSpPr>
        <p:sp>
          <p:nvSpPr>
            <p:cNvPr id="8" name="TextBox 7"/>
            <p:cNvSpPr txBox="1"/>
            <p:nvPr/>
          </p:nvSpPr>
          <p:spPr>
            <a:xfrm>
              <a:off x="5028880" y="4871190"/>
              <a:ext cx="2422783" cy="368440"/>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Generator Speed (rpm)</a:t>
              </a:r>
            </a:p>
          </p:txBody>
        </p:sp>
        <p:sp>
          <p:nvSpPr>
            <p:cNvPr id="9" name="TextBox 8"/>
            <p:cNvSpPr txBox="1"/>
            <p:nvPr/>
          </p:nvSpPr>
          <p:spPr>
            <a:xfrm rot="10800000">
              <a:off x="3302290" y="2092304"/>
              <a:ext cx="490786" cy="2406758"/>
            </a:xfrm>
            <a:prstGeom prst="rect">
              <a:avLst/>
            </a:prstGeom>
            <a:noFill/>
          </p:spPr>
          <p:txBody>
            <a:bodyPr vert="eaVert" wrap="none" rtlCol="0">
              <a:spAutoFit/>
            </a:bodyPr>
            <a:lstStyle/>
            <a:p>
              <a:r>
                <a:rPr lang="en-US" sz="1400" b="1" dirty="0">
                  <a:latin typeface="Times New Roman" panose="02020603050405020304" pitchFamily="18" charset="0"/>
                  <a:cs typeface="Times New Roman" panose="02020603050405020304" pitchFamily="18" charset="0"/>
                </a:rPr>
                <a:t>Generator Torque (N*m)</a:t>
              </a:r>
            </a:p>
          </p:txBody>
        </p:sp>
        <p:grpSp>
          <p:nvGrpSpPr>
            <p:cNvPr id="10" name="Group 9"/>
            <p:cNvGrpSpPr>
              <a:grpSpLocks noChangeAspect="1"/>
            </p:cNvGrpSpPr>
            <p:nvPr/>
          </p:nvGrpSpPr>
          <p:grpSpPr>
            <a:xfrm>
              <a:off x="3704577" y="1879538"/>
              <a:ext cx="5173506" cy="3165090"/>
              <a:chOff x="790366" y="1450981"/>
              <a:chExt cx="7791664" cy="4766848"/>
            </a:xfrm>
          </p:grpSpPr>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l="11134" t="4471" r="3126" b="11196"/>
              <a:stretch/>
            </p:blipFill>
            <p:spPr>
              <a:xfrm>
                <a:off x="790366" y="1450981"/>
                <a:ext cx="7791664" cy="4336871"/>
              </a:xfrm>
              <a:prstGeom prst="rect">
                <a:avLst/>
              </a:prstGeom>
            </p:spPr>
          </p:pic>
          <p:sp>
            <p:nvSpPr>
              <p:cNvPr id="12" name="TextBox 11"/>
              <p:cNvSpPr txBox="1"/>
              <p:nvPr/>
            </p:nvSpPr>
            <p:spPr>
              <a:xfrm>
                <a:off x="1492682" y="5717457"/>
                <a:ext cx="767587" cy="499407"/>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670</a:t>
                </a:r>
                <a:endParaRPr lang="en-US"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716576" y="5718422"/>
                <a:ext cx="894098" cy="499407"/>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1161</a:t>
                </a:r>
                <a:endParaRPr lang="en-US"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350147" y="5718422"/>
                <a:ext cx="894098" cy="499407"/>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1173</a:t>
                </a:r>
                <a:endParaRPr lang="en-US" b="1" dirty="0">
                  <a:latin typeface="Times New Roman" panose="02020603050405020304" pitchFamily="18" charset="0"/>
                  <a:cs typeface="Times New Roman" panose="02020603050405020304" pitchFamily="18" charset="0"/>
                </a:endParaRPr>
              </a:p>
            </p:txBody>
          </p:sp>
          <p:sp>
            <p:nvSpPr>
              <p:cNvPr id="15" name="Rectangle 14"/>
              <p:cNvSpPr/>
              <p:nvPr/>
            </p:nvSpPr>
            <p:spPr>
              <a:xfrm>
                <a:off x="966976" y="4308558"/>
                <a:ext cx="2143337" cy="589641"/>
              </a:xfrm>
              <a:prstGeom prst="rect">
                <a:avLst/>
              </a:prstGeom>
            </p:spPr>
            <p:txBody>
              <a:bodyPr wrap="square">
                <a:spAutoFit/>
              </a:bodyPr>
              <a:lstStyle/>
              <a:p>
                <a:pPr marL="114300" lvl="2">
                  <a:buSzPct val="75000"/>
                  <a:tabLst>
                    <a:tab pos="0" algn="l"/>
                  </a:tabLst>
                </a:pPr>
                <a:r>
                  <a:rPr lang="en-US" sz="1600" b="1" i="1" dirty="0">
                    <a:solidFill>
                      <a:srgbClr val="FF0000"/>
                    </a:solidFill>
                    <a:latin typeface="+mn-lt"/>
                  </a:rPr>
                  <a:t>No power </a:t>
                </a:r>
              </a:p>
            </p:txBody>
          </p:sp>
          <p:sp>
            <p:nvSpPr>
              <p:cNvPr id="16" name="Rectangle 15"/>
              <p:cNvSpPr/>
              <p:nvPr/>
            </p:nvSpPr>
            <p:spPr>
              <a:xfrm>
                <a:off x="1172720" y="2907262"/>
                <a:ext cx="3866906" cy="880712"/>
              </a:xfrm>
              <a:prstGeom prst="rect">
                <a:avLst/>
              </a:prstGeom>
            </p:spPr>
            <p:txBody>
              <a:bodyPr wrap="square">
                <a:spAutoFit/>
              </a:bodyPr>
              <a:lstStyle/>
              <a:p>
                <a:pPr marL="114300" lvl="2" algn="ctr">
                  <a:buSzPct val="75000"/>
                </a:pPr>
                <a:r>
                  <a:rPr lang="en-US" sz="1600" b="1" i="1" dirty="0">
                    <a:solidFill>
                      <a:srgbClr val="FF0000"/>
                    </a:solidFill>
                    <a:latin typeface="+mn-lt"/>
                  </a:rPr>
                  <a:t>Optimal constant blade pitch angle</a:t>
                </a:r>
              </a:p>
            </p:txBody>
          </p:sp>
          <p:sp>
            <p:nvSpPr>
              <p:cNvPr id="17" name="Rectangle 16"/>
              <p:cNvSpPr/>
              <p:nvPr/>
            </p:nvSpPr>
            <p:spPr>
              <a:xfrm>
                <a:off x="6388594" y="4054665"/>
                <a:ext cx="2174303" cy="1251540"/>
              </a:xfrm>
              <a:prstGeom prst="rect">
                <a:avLst/>
              </a:prstGeom>
            </p:spPr>
            <p:txBody>
              <a:bodyPr wrap="square">
                <a:spAutoFit/>
              </a:bodyPr>
              <a:lstStyle/>
              <a:p>
                <a:pPr marL="114300" lvl="2" algn="ctr">
                  <a:buSzPct val="75000"/>
                </a:pPr>
                <a:r>
                  <a:rPr lang="en-US" sz="1600" b="1" i="1" dirty="0">
                    <a:solidFill>
                      <a:srgbClr val="FF0000"/>
                    </a:solidFill>
                    <a:latin typeface="+mn-lt"/>
                  </a:rPr>
                  <a:t>Rated generator speed</a:t>
                </a:r>
              </a:p>
            </p:txBody>
          </p:sp>
          <p:sp>
            <p:nvSpPr>
              <p:cNvPr id="18" name="Rectangle 17"/>
              <p:cNvSpPr/>
              <p:nvPr/>
            </p:nvSpPr>
            <p:spPr>
              <a:xfrm>
                <a:off x="3357646" y="5144213"/>
                <a:ext cx="3117608" cy="589641"/>
              </a:xfrm>
              <a:prstGeom prst="rect">
                <a:avLst/>
              </a:prstGeom>
            </p:spPr>
            <p:txBody>
              <a:bodyPr wrap="square">
                <a:spAutoFit/>
              </a:bodyPr>
              <a:lstStyle/>
              <a:p>
                <a:pPr marL="114300" lvl="2" algn="just">
                  <a:buSzPct val="75000"/>
                </a:pPr>
                <a:r>
                  <a:rPr lang="en-US" sz="1600" b="1" i="1" dirty="0">
                    <a:solidFill>
                      <a:srgbClr val="FF0000"/>
                    </a:solidFill>
                    <a:latin typeface="+mn-lt"/>
                  </a:rPr>
                  <a:t>Linear transition</a:t>
                </a:r>
              </a:p>
            </p:txBody>
          </p:sp>
          <p:sp>
            <p:nvSpPr>
              <p:cNvPr id="19" name="Rectangle 18"/>
              <p:cNvSpPr/>
              <p:nvPr/>
            </p:nvSpPr>
            <p:spPr>
              <a:xfrm>
                <a:off x="4135889" y="1662875"/>
                <a:ext cx="1668721" cy="509886"/>
              </a:xfrm>
              <a:prstGeom prst="rect">
                <a:avLst/>
              </a:prstGeom>
            </p:spPr>
            <p:txBody>
              <a:bodyPr wrap="none">
                <a:spAutoFit/>
              </a:bodyPr>
              <a:lstStyle/>
              <a:p>
                <a:r>
                  <a:rPr lang="en-US" sz="1600" b="1" i="1" dirty="0">
                    <a:solidFill>
                      <a:srgbClr val="92D050"/>
                    </a:solidFill>
                    <a:effectLst>
                      <a:outerShdw blurRad="38100" dist="38100" dir="2700000" algn="tl">
                        <a:srgbClr val="000000">
                          <a:alpha val="43137"/>
                        </a:srgbClr>
                      </a:outerShdw>
                    </a:effectLst>
                  </a:rPr>
                  <a:t>Region 3 </a:t>
                </a:r>
                <a:endParaRPr lang="en-US" sz="1600" dirty="0">
                  <a:solidFill>
                    <a:srgbClr val="92D050"/>
                  </a:solidFill>
                </a:endParaRPr>
              </a:p>
            </p:txBody>
          </p:sp>
          <p:sp>
            <p:nvSpPr>
              <p:cNvPr id="20" name="Rectangle 19"/>
              <p:cNvSpPr/>
              <p:nvPr/>
            </p:nvSpPr>
            <p:spPr>
              <a:xfrm>
                <a:off x="3759261" y="4767850"/>
                <a:ext cx="2185366" cy="509886"/>
              </a:xfrm>
              <a:prstGeom prst="rect">
                <a:avLst/>
              </a:prstGeom>
            </p:spPr>
            <p:txBody>
              <a:bodyPr wrap="none">
                <a:spAutoFit/>
              </a:bodyPr>
              <a:lstStyle/>
              <a:p>
                <a:r>
                  <a:rPr lang="en-US" sz="1600" b="1" i="1" dirty="0">
                    <a:solidFill>
                      <a:srgbClr val="FFC000"/>
                    </a:solidFill>
                    <a:effectLst>
                      <a:outerShdw blurRad="38100" dist="38100" dir="2700000" algn="tl">
                        <a:srgbClr val="000000">
                          <a:alpha val="43137"/>
                        </a:srgbClr>
                      </a:outerShdw>
                    </a:effectLst>
                  </a:rPr>
                  <a:t>Region 2 1/2 </a:t>
                </a:r>
                <a:endParaRPr lang="en-US" sz="1600" dirty="0">
                  <a:solidFill>
                    <a:srgbClr val="FFC000"/>
                  </a:solidFill>
                </a:endParaRPr>
              </a:p>
            </p:txBody>
          </p:sp>
          <p:sp>
            <p:nvSpPr>
              <p:cNvPr id="21" name="Rectangle 20"/>
              <p:cNvSpPr/>
              <p:nvPr/>
            </p:nvSpPr>
            <p:spPr>
              <a:xfrm>
                <a:off x="2417121" y="2413236"/>
                <a:ext cx="1709762" cy="556240"/>
              </a:xfrm>
              <a:prstGeom prst="rect">
                <a:avLst/>
              </a:prstGeom>
            </p:spPr>
            <p:txBody>
              <a:bodyPr wrap="none">
                <a:spAutoFit/>
              </a:bodyPr>
              <a:lstStyle/>
              <a:p>
                <a:r>
                  <a:rPr lang="en-US" sz="1600" b="1" i="1" dirty="0">
                    <a:solidFill>
                      <a:srgbClr val="CC00CC"/>
                    </a:solidFill>
                    <a:effectLst>
                      <a:outerShdw blurRad="38100" dist="38100" dir="2700000" algn="tl">
                        <a:srgbClr val="000000">
                          <a:alpha val="43137"/>
                        </a:srgbClr>
                      </a:outerShdw>
                    </a:effectLst>
                  </a:rPr>
                  <a:t>Region</a:t>
                </a:r>
                <a:r>
                  <a:rPr lang="en-US" b="1" i="1" dirty="0">
                    <a:solidFill>
                      <a:srgbClr val="FF0000"/>
                    </a:solidFill>
                    <a:effectLst>
                      <a:outerShdw blurRad="38100" dist="38100" dir="2700000" algn="tl">
                        <a:srgbClr val="000000">
                          <a:alpha val="43137"/>
                        </a:srgbClr>
                      </a:outerShdw>
                    </a:effectLst>
                  </a:rPr>
                  <a:t> </a:t>
                </a:r>
                <a:r>
                  <a:rPr lang="en-US" b="1" i="1" dirty="0">
                    <a:solidFill>
                      <a:srgbClr val="CC00CC"/>
                    </a:solidFill>
                    <a:effectLst>
                      <a:outerShdw blurRad="38100" dist="38100" dir="2700000" algn="tl">
                        <a:srgbClr val="000000">
                          <a:alpha val="43137"/>
                        </a:srgbClr>
                      </a:outerShdw>
                    </a:effectLst>
                  </a:rPr>
                  <a:t>2</a:t>
                </a:r>
                <a:r>
                  <a:rPr lang="en-US" b="1" i="1" dirty="0">
                    <a:solidFill>
                      <a:srgbClr val="FF0000"/>
                    </a:solidFill>
                    <a:effectLst>
                      <a:outerShdw blurRad="38100" dist="38100" dir="2700000" algn="tl">
                        <a:srgbClr val="000000">
                          <a:alpha val="43137"/>
                        </a:srgbClr>
                      </a:outerShdw>
                    </a:effectLst>
                  </a:rPr>
                  <a:t> </a:t>
                </a:r>
                <a:endParaRPr lang="en-US" dirty="0">
                  <a:solidFill>
                    <a:srgbClr val="FF0000"/>
                  </a:solidFill>
                </a:endParaRPr>
              </a:p>
            </p:txBody>
          </p:sp>
          <p:sp>
            <p:nvSpPr>
              <p:cNvPr id="22" name="Rectangle 21"/>
              <p:cNvSpPr/>
              <p:nvPr/>
            </p:nvSpPr>
            <p:spPr>
              <a:xfrm>
                <a:off x="1235257" y="3956235"/>
                <a:ext cx="1668720" cy="509885"/>
              </a:xfrm>
              <a:prstGeom prst="rect">
                <a:avLst/>
              </a:prstGeom>
            </p:spPr>
            <p:txBody>
              <a:bodyPr wrap="none">
                <a:spAutoFit/>
              </a:bodyPr>
              <a:lstStyle/>
              <a:p>
                <a:r>
                  <a:rPr lang="en-US" sz="1600" b="1" i="1" dirty="0">
                    <a:solidFill>
                      <a:srgbClr val="0070C0"/>
                    </a:solidFill>
                    <a:effectLst>
                      <a:outerShdw blurRad="38100" dist="38100" dir="2700000" algn="tl">
                        <a:srgbClr val="000000">
                          <a:alpha val="43137"/>
                        </a:srgbClr>
                      </a:outerShdw>
                    </a:effectLst>
                  </a:rPr>
                  <a:t>Region 1 </a:t>
                </a:r>
                <a:endParaRPr lang="en-US" sz="1600" dirty="0">
                  <a:solidFill>
                    <a:srgbClr val="0070C0"/>
                  </a:solidFill>
                </a:endParaRPr>
              </a:p>
            </p:txBody>
          </p:sp>
        </p:grpSp>
      </p:grpSp>
      <p:graphicFrame>
        <p:nvGraphicFramePr>
          <p:cNvPr id="23" name="Object 22"/>
          <p:cNvGraphicFramePr>
            <a:graphicFrameLocks noChangeAspect="1"/>
          </p:cNvGraphicFramePr>
          <p:nvPr>
            <p:extLst/>
          </p:nvPr>
        </p:nvGraphicFramePr>
        <p:xfrm>
          <a:off x="1457325" y="2328863"/>
          <a:ext cx="1143000" cy="304800"/>
        </p:xfrm>
        <a:graphic>
          <a:graphicData uri="http://schemas.openxmlformats.org/presentationml/2006/ole">
            <mc:AlternateContent xmlns:mc="http://schemas.openxmlformats.org/markup-compatibility/2006">
              <mc:Choice xmlns:v="urn:schemas-microsoft-com:vml" Requires="v">
                <p:oleObj spid="_x0000_s370875" name="Equation" r:id="rId11" imgW="1143000" imgH="304560" progId="Equation.DSMT4">
                  <p:embed/>
                </p:oleObj>
              </mc:Choice>
              <mc:Fallback>
                <p:oleObj name="Equation" r:id="rId11" imgW="1143000" imgH="304560" progId="Equation.DSMT4">
                  <p:embed/>
                  <p:pic>
                    <p:nvPicPr>
                      <p:cNvPr id="23" name="Object 22"/>
                      <p:cNvPicPr>
                        <a:picLocks noChangeAspect="1" noChangeArrowheads="1"/>
                      </p:cNvPicPr>
                      <p:nvPr/>
                    </p:nvPicPr>
                    <p:blipFill>
                      <a:blip r:embed="rId12"/>
                      <a:srcRect/>
                      <a:stretch>
                        <a:fillRect/>
                      </a:stretch>
                    </p:blipFill>
                    <p:spPr bwMode="auto">
                      <a:xfrm>
                        <a:off x="1457325" y="2328863"/>
                        <a:ext cx="1143000" cy="304800"/>
                      </a:xfrm>
                      <a:prstGeom prst="rect">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nvPr>
        </p:nvGraphicFramePr>
        <p:xfrm>
          <a:off x="989013" y="2871788"/>
          <a:ext cx="2120900" cy="660400"/>
        </p:xfrm>
        <a:graphic>
          <a:graphicData uri="http://schemas.openxmlformats.org/presentationml/2006/ole">
            <mc:AlternateContent xmlns:mc="http://schemas.openxmlformats.org/markup-compatibility/2006">
              <mc:Choice xmlns:v="urn:schemas-microsoft-com:vml" Requires="v">
                <p:oleObj spid="_x0000_s370876" name="Equation" r:id="rId13" imgW="2120760" imgH="660240" progId="Equation.DSMT4">
                  <p:embed/>
                </p:oleObj>
              </mc:Choice>
              <mc:Fallback>
                <p:oleObj name="Equation" r:id="rId13" imgW="2120760" imgH="660240" progId="Equation.DSMT4">
                  <p:embed/>
                  <p:pic>
                    <p:nvPicPr>
                      <p:cNvPr id="24" name="Object 23"/>
                      <p:cNvPicPr>
                        <a:picLocks noChangeAspect="1" noChangeArrowheads="1"/>
                      </p:cNvPicPr>
                      <p:nvPr/>
                    </p:nvPicPr>
                    <p:blipFill>
                      <a:blip r:embed="rId14"/>
                      <a:srcRect/>
                      <a:stretch>
                        <a:fillRect/>
                      </a:stretch>
                    </p:blipFill>
                    <p:spPr bwMode="auto">
                      <a:xfrm>
                        <a:off x="989013" y="2871788"/>
                        <a:ext cx="2120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nvPr>
        </p:nvGraphicFramePr>
        <p:xfrm>
          <a:off x="803275" y="5205413"/>
          <a:ext cx="3136900" cy="635000"/>
        </p:xfrm>
        <a:graphic>
          <a:graphicData uri="http://schemas.openxmlformats.org/presentationml/2006/ole">
            <mc:AlternateContent xmlns:mc="http://schemas.openxmlformats.org/markup-compatibility/2006">
              <mc:Choice xmlns:v="urn:schemas-microsoft-com:vml" Requires="v">
                <p:oleObj spid="_x0000_s370877" name="Equation" r:id="rId15" imgW="3136680" imgH="634680" progId="Equation.DSMT4">
                  <p:embed/>
                </p:oleObj>
              </mc:Choice>
              <mc:Fallback>
                <p:oleObj name="Equation" r:id="rId15" imgW="3136680" imgH="634680" progId="Equation.DSMT4">
                  <p:embed/>
                  <p:pic>
                    <p:nvPicPr>
                      <p:cNvPr id="25" name="Object 24"/>
                      <p:cNvPicPr/>
                      <p:nvPr/>
                    </p:nvPicPr>
                    <p:blipFill>
                      <a:blip r:embed="rId16"/>
                      <a:stretch>
                        <a:fillRect/>
                      </a:stretch>
                    </p:blipFill>
                    <p:spPr>
                      <a:xfrm>
                        <a:off x="803275" y="5205413"/>
                        <a:ext cx="3136900" cy="635000"/>
                      </a:xfrm>
                      <a:prstGeom prst="rect">
                        <a:avLst/>
                      </a:prstGeom>
                    </p:spPr>
                  </p:pic>
                </p:oleObj>
              </mc:Fallback>
            </mc:AlternateContent>
          </a:graphicData>
        </a:graphic>
      </p:graphicFrame>
      <p:graphicFrame>
        <p:nvGraphicFramePr>
          <p:cNvPr id="32" name="Object 31"/>
          <p:cNvGraphicFramePr>
            <a:graphicFrameLocks noChangeAspect="1"/>
          </p:cNvGraphicFramePr>
          <p:nvPr>
            <p:extLst/>
          </p:nvPr>
        </p:nvGraphicFramePr>
        <p:xfrm>
          <a:off x="1690626" y="4156518"/>
          <a:ext cx="800100" cy="330200"/>
        </p:xfrm>
        <a:graphic>
          <a:graphicData uri="http://schemas.openxmlformats.org/presentationml/2006/ole">
            <mc:AlternateContent xmlns:mc="http://schemas.openxmlformats.org/markup-compatibility/2006">
              <mc:Choice xmlns:v="urn:schemas-microsoft-com:vml" Requires="v">
                <p:oleObj spid="_x0000_s370878" name="Equation" r:id="rId17" imgW="799920" imgH="330120" progId="Equation.DSMT4">
                  <p:embed/>
                </p:oleObj>
              </mc:Choice>
              <mc:Fallback>
                <p:oleObj name="Equation" r:id="rId17" imgW="799920" imgH="330120" progId="Equation.DSMT4">
                  <p:embed/>
                  <p:pic>
                    <p:nvPicPr>
                      <p:cNvPr id="32" name="Object 31"/>
                      <p:cNvPicPr/>
                      <p:nvPr/>
                    </p:nvPicPr>
                    <p:blipFill>
                      <a:blip r:embed="rId18"/>
                      <a:stretch>
                        <a:fillRect/>
                      </a:stretch>
                    </p:blipFill>
                    <p:spPr>
                      <a:xfrm>
                        <a:off x="1690626" y="4156518"/>
                        <a:ext cx="800100" cy="330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8" name="TextBox 27"/>
              <p:cNvSpPr txBox="1"/>
              <p:nvPr/>
            </p:nvSpPr>
            <p:spPr>
              <a:xfrm>
                <a:off x="653102" y="966305"/>
                <a:ext cx="2847975" cy="485582"/>
              </a:xfrm>
              <a:prstGeom prst="rect">
                <a:avLst/>
              </a:prstGeom>
              <a:noFill/>
            </p:spPr>
            <p:txBody>
              <a:bodyPr wrap="square" rtlCol="0">
                <a:spAutoFit/>
              </a:bodyPr>
              <a:lstStyle/>
              <a:p>
                <a:r>
                  <a:rPr lang="en-US" dirty="0"/>
                  <a:t>TSR:</a:t>
                </a:r>
                <a14:m>
                  <m:oMath xmlns:m="http://schemas.openxmlformats.org/officeDocument/2006/math">
                    <m:r>
                      <a:rPr lang="en-US" b="0" i="0" smtClean="0">
                        <a:latin typeface="Cambria Math"/>
                        <a:ea typeface="Cambria Math"/>
                      </a:rPr>
                      <m:t>     </m:t>
                    </m:r>
                    <m:r>
                      <a:rPr lang="en-US" i="1" smtClean="0">
                        <a:latin typeface="Cambria Math"/>
                        <a:ea typeface="Cambria Math"/>
                      </a:rPr>
                      <m:t>𝜆</m:t>
                    </m:r>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𝜔</m:t>
                        </m:r>
                        <m:r>
                          <a:rPr lang="en-US" b="0" i="1" smtClean="0">
                            <a:latin typeface="Cambria Math"/>
                            <a:ea typeface="Cambria Math"/>
                          </a:rPr>
                          <m:t>𝑅</m:t>
                        </m:r>
                      </m:num>
                      <m:den>
                        <m:r>
                          <a:rPr lang="en-US" b="0" i="1" smtClean="0">
                            <a:latin typeface="Cambria Math"/>
                            <a:ea typeface="Cambria Math"/>
                          </a:rPr>
                          <m:t>𝑣</m:t>
                        </m:r>
                      </m:den>
                    </m:f>
                  </m:oMath>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53102" y="966305"/>
                <a:ext cx="2847975" cy="485582"/>
              </a:xfrm>
              <a:prstGeom prst="rect">
                <a:avLst/>
              </a:prstGeom>
              <a:blipFill rotWithShape="1">
                <a:blip r:embed="rId20"/>
                <a:stretch>
                  <a:fillRect l="-1713" b="-7595"/>
                </a:stretch>
              </a:blipFill>
            </p:spPr>
            <p:txBody>
              <a:bodyPr/>
              <a:lstStyle/>
              <a:p>
                <a:r>
                  <a:rPr lang="en-US">
                    <a:noFill/>
                  </a:rPr>
                  <a:t> </a:t>
                </a:r>
              </a:p>
            </p:txBody>
          </p:sp>
        </mc:Fallback>
      </mc:AlternateContent>
      <p:sp>
        <p:nvSpPr>
          <p:cNvPr id="29" name="Slide Number Placeholder 28"/>
          <p:cNvSpPr>
            <a:spLocks noGrp="1"/>
          </p:cNvSpPr>
          <p:nvPr>
            <p:ph type="sldNum" sz="quarter" idx="4"/>
          </p:nvPr>
        </p:nvSpPr>
        <p:spPr/>
        <p:txBody>
          <a:bodyPr/>
          <a:lstStyle/>
          <a:p>
            <a:fld id="{4A466926-17EF-4CAC-B717-1CD0EBB5093C}" type="slidenum">
              <a:rPr lang="en-US" smtClean="0"/>
              <a:t>25</a:t>
            </a:fld>
            <a:endParaRPr lang="en-US"/>
          </a:p>
        </p:txBody>
      </p:sp>
      <p:pic>
        <p:nvPicPr>
          <p:cNvPr id="30" name="Picture 29"/>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577102" y="1060049"/>
            <a:ext cx="2935614" cy="1814995"/>
          </a:xfrm>
          <a:prstGeom prst="rect">
            <a:avLst/>
          </a:prstGeom>
          <a:noFill/>
          <a:ln>
            <a:noFill/>
          </a:ln>
        </p:spPr>
      </p:pic>
      <p:pic>
        <p:nvPicPr>
          <p:cNvPr id="31" name="Picture 30"/>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337438" y="1199570"/>
            <a:ext cx="2892287" cy="1772229"/>
          </a:xfrm>
          <a:prstGeom prst="rect">
            <a:avLst/>
          </a:prstGeom>
          <a:noFill/>
          <a:ln>
            <a:noFill/>
          </a:ln>
        </p:spPr>
      </p:pic>
    </p:spTree>
    <p:extLst>
      <p:ext uri="{BB962C8B-B14F-4D97-AF65-F5344CB8AC3E}">
        <p14:creationId xmlns:p14="http://schemas.microsoft.com/office/powerpoint/2010/main" val="26274433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173" y="1460727"/>
            <a:ext cx="576262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Region 2 Torque Control</a:t>
            </a:r>
          </a:p>
        </p:txBody>
      </p:sp>
      <p:sp>
        <p:nvSpPr>
          <p:cNvPr id="3" name="Slide Number Placeholder 2"/>
          <p:cNvSpPr>
            <a:spLocks noGrp="1"/>
          </p:cNvSpPr>
          <p:nvPr>
            <p:ph type="sldNum" sz="quarter" idx="4"/>
          </p:nvPr>
        </p:nvSpPr>
        <p:spPr/>
        <p:txBody>
          <a:bodyPr/>
          <a:lstStyle/>
          <a:p>
            <a:fld id="{4A466926-17EF-4CAC-B717-1CD0EBB5093C}" type="slidenum">
              <a:rPr lang="en-US" smtClean="0"/>
              <a:t>26</a:t>
            </a:fld>
            <a:endParaRPr lang="en-US"/>
          </a:p>
        </p:txBody>
      </p:sp>
    </p:spTree>
    <p:extLst>
      <p:ext uri="{BB962C8B-B14F-4D97-AF65-F5344CB8AC3E}">
        <p14:creationId xmlns:p14="http://schemas.microsoft.com/office/powerpoint/2010/main" val="17396387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2966910" y="3256294"/>
          <a:ext cx="2413000" cy="736600"/>
        </p:xfrm>
        <a:graphic>
          <a:graphicData uri="http://schemas.openxmlformats.org/presentationml/2006/ole">
            <mc:AlternateContent xmlns:mc="http://schemas.openxmlformats.org/markup-compatibility/2006">
              <mc:Choice xmlns:v="urn:schemas-microsoft-com:vml" Requires="v">
                <p:oleObj spid="_x0000_s371788" name="Equation" r:id="rId4" imgW="2412720" imgH="736560" progId="Equation.DSMT4">
                  <p:embed/>
                </p:oleObj>
              </mc:Choice>
              <mc:Fallback>
                <p:oleObj name="Equation" r:id="rId4" imgW="2412720" imgH="736560" progId="Equation.DSMT4">
                  <p:embed/>
                  <p:pic>
                    <p:nvPicPr>
                      <p:cNvPr id="2" name="Object 1"/>
                      <p:cNvPicPr/>
                      <p:nvPr/>
                    </p:nvPicPr>
                    <p:blipFill>
                      <a:blip r:embed="rId5"/>
                      <a:stretch>
                        <a:fillRect/>
                      </a:stretch>
                    </p:blipFill>
                    <p:spPr>
                      <a:xfrm>
                        <a:off x="2966910" y="3256294"/>
                        <a:ext cx="2413000" cy="736600"/>
                      </a:xfrm>
                      <a:prstGeom prst="rect">
                        <a:avLst/>
                      </a:prstGeom>
                      <a:ln w="38100">
                        <a:solidFill>
                          <a:srgbClr val="00B0F0"/>
                        </a:solidFill>
                      </a:ln>
                    </p:spPr>
                  </p:pic>
                </p:oleObj>
              </mc:Fallback>
            </mc:AlternateContent>
          </a:graphicData>
        </a:graphic>
      </p:graphicFrame>
      <mc:AlternateContent xmlns:mc="http://schemas.openxmlformats.org/markup-compatibility/2006" xmlns:a14="http://schemas.microsoft.com/office/drawing/2010/main">
        <mc:Choice Requires="a14">
          <p:sp>
            <p:nvSpPr>
              <p:cNvPr id="10" name="TextBox 9"/>
              <p:cNvSpPr txBox="1"/>
              <p:nvPr/>
            </p:nvSpPr>
            <p:spPr>
              <a:xfrm>
                <a:off x="6214742" y="954227"/>
                <a:ext cx="2776858" cy="5132379"/>
              </a:xfrm>
              <a:prstGeom prst="rect">
                <a:avLst/>
              </a:prstGeom>
              <a:noFill/>
              <a:ln w="25400">
                <a:solidFill>
                  <a:srgbClr val="00B0F0">
                    <a:alpha val="95000"/>
                  </a:srgbClr>
                </a:solidFill>
              </a:ln>
            </p:spPr>
            <p:txBody>
              <a:bodyPr wrap="square" rtlCol="0">
                <a:noAutofit/>
              </a:bodyPr>
              <a:lstStyle/>
              <a:p>
                <a:pPr>
                  <a:spcAft>
                    <a:spcPts val="500"/>
                  </a:spcAft>
                </a:pPr>
                <a14:m>
                  <m:oMath xmlns:m="http://schemas.openxmlformats.org/officeDocument/2006/math">
                    <m:sSub>
                      <m:sSubPr>
                        <m:ctrlPr>
                          <a:rPr lang="en-US" i="1" smtClean="0">
                            <a:latin typeface="Cambria Math"/>
                          </a:rPr>
                        </m:ctrlPr>
                      </m:sSubPr>
                      <m:e>
                        <m:r>
                          <a:rPr lang="en-US" b="0" i="1" smtClean="0">
                            <a:latin typeface="Cambria Math"/>
                          </a:rPr>
                          <m:t>𝑇</m:t>
                        </m:r>
                      </m:e>
                      <m:sub>
                        <m:r>
                          <a:rPr lang="en-US" b="0" i="1" smtClean="0">
                            <a:latin typeface="Cambria Math"/>
                          </a:rPr>
                          <m:t>𝑎</m:t>
                        </m:r>
                      </m:sub>
                    </m:sSub>
                  </m:oMath>
                </a14:m>
                <a:r>
                  <a:rPr lang="en-US" dirty="0"/>
                  <a:t>: </a:t>
                </a:r>
                <a:r>
                  <a:rPr lang="en-US" sz="1400" dirty="0"/>
                  <a:t>aerodynamic torque</a:t>
                </a:r>
              </a:p>
              <a:p>
                <a:pPr>
                  <a:spcAft>
                    <a:spcPts val="500"/>
                  </a:spcAft>
                </a:pPr>
                <a14:m>
                  <m:oMath xmlns:m="http://schemas.openxmlformats.org/officeDocument/2006/math">
                    <m:sSub>
                      <m:sSubPr>
                        <m:ctrlPr>
                          <a:rPr lang="en-US" sz="1400" i="1" smtClean="0">
                            <a:latin typeface="Cambria Math"/>
                          </a:rPr>
                        </m:ctrlPr>
                      </m:sSubPr>
                      <m:e>
                        <m:r>
                          <a:rPr lang="en-US" sz="1400" b="0" i="1" smtClean="0">
                            <a:latin typeface="Cambria Math"/>
                          </a:rPr>
                          <m:t>𝐶</m:t>
                        </m:r>
                      </m:e>
                      <m:sub>
                        <m:r>
                          <a:rPr lang="en-US" sz="1400" b="0" i="1" smtClean="0">
                            <a:latin typeface="Cambria Math"/>
                          </a:rPr>
                          <m:t>𝑝</m:t>
                        </m:r>
                      </m:sub>
                    </m:sSub>
                  </m:oMath>
                </a14:m>
                <a:r>
                  <a:rPr lang="en-US" sz="1400" dirty="0"/>
                  <a:t>: power efficiency</a:t>
                </a:r>
              </a:p>
              <a:p>
                <a:pPr>
                  <a:spcAft>
                    <a:spcPts val="500"/>
                  </a:spcAft>
                </a:pPr>
                <a:r>
                  <a:rPr lang="en-US" sz="1400" dirty="0"/>
                  <a:t>    : tip speed ratio</a:t>
                </a:r>
              </a:p>
              <a:p>
                <a:pPr>
                  <a:spcAft>
                    <a:spcPts val="500"/>
                  </a:spcAft>
                </a:pPr>
                <a14:m>
                  <m:oMath xmlns:m="http://schemas.openxmlformats.org/officeDocument/2006/math">
                    <m:r>
                      <a:rPr lang="en-US" sz="1400" i="1" smtClean="0">
                        <a:latin typeface="Cambria Math"/>
                        <a:ea typeface="Cambria Math"/>
                      </a:rPr>
                      <m:t>𝜌</m:t>
                    </m:r>
                  </m:oMath>
                </a14:m>
                <a:r>
                  <a:rPr lang="en-US" sz="1400" dirty="0"/>
                  <a:t>: air intensity</a:t>
                </a:r>
              </a:p>
              <a:p>
                <a:pPr>
                  <a:spcAft>
                    <a:spcPts val="500"/>
                  </a:spcAft>
                </a:pPr>
                <a14:m>
                  <m:oMath xmlns:m="http://schemas.openxmlformats.org/officeDocument/2006/math">
                    <m:r>
                      <a:rPr lang="en-US" sz="1400" b="0" i="1" smtClean="0">
                        <a:latin typeface="Cambria Math"/>
                      </a:rPr>
                      <m:t>𝑣</m:t>
                    </m:r>
                  </m:oMath>
                </a14:m>
                <a:r>
                  <a:rPr lang="en-US" sz="1400" dirty="0"/>
                  <a:t> : wind speed</a:t>
                </a:r>
              </a:p>
              <a:p>
                <a:pPr>
                  <a:spcAft>
                    <a:spcPts val="500"/>
                  </a:spcAft>
                </a:pPr>
                <a14:m>
                  <m:oMath xmlns:m="http://schemas.openxmlformats.org/officeDocument/2006/math">
                    <m:sSub>
                      <m:sSubPr>
                        <m:ctrlPr>
                          <a:rPr lang="en-US" sz="1400" i="1" dirty="0" smtClean="0">
                            <a:latin typeface="Cambria Math"/>
                            <a:ea typeface="Cambria Math"/>
                          </a:rPr>
                        </m:ctrlPr>
                      </m:sSubPr>
                      <m:e>
                        <m:r>
                          <a:rPr lang="en-US" sz="1400" i="1" dirty="0">
                            <a:latin typeface="Cambria Math"/>
                            <a:ea typeface="Cambria Math"/>
                          </a:rPr>
                          <m:t>𝜔</m:t>
                        </m:r>
                      </m:e>
                      <m:sub>
                        <m:r>
                          <a:rPr lang="en-US" sz="1400" b="0" i="1" dirty="0" smtClean="0">
                            <a:latin typeface="Cambria Math"/>
                            <a:ea typeface="Cambria Math"/>
                          </a:rPr>
                          <m:t>𝑟</m:t>
                        </m:r>
                      </m:sub>
                    </m:sSub>
                  </m:oMath>
                </a14:m>
                <a:r>
                  <a:rPr lang="en-US" sz="1400" dirty="0"/>
                  <a:t> : rotor speed</a:t>
                </a:r>
              </a:p>
              <a:p>
                <a:pPr>
                  <a:spcAft>
                    <a:spcPts val="500"/>
                  </a:spcAft>
                </a:pPr>
                <a14:m>
                  <m:oMath xmlns:m="http://schemas.openxmlformats.org/officeDocument/2006/math">
                    <m:sSub>
                      <m:sSubPr>
                        <m:ctrlPr>
                          <a:rPr lang="en-US" sz="1400" i="1" dirty="0">
                            <a:latin typeface="Cambria Math"/>
                            <a:ea typeface="Cambria Math"/>
                          </a:rPr>
                        </m:ctrlPr>
                      </m:sSubPr>
                      <m:e>
                        <m:r>
                          <a:rPr lang="en-US" sz="1400" i="1" dirty="0">
                            <a:latin typeface="Cambria Math"/>
                            <a:ea typeface="Cambria Math"/>
                          </a:rPr>
                          <m:t>𝜔</m:t>
                        </m:r>
                      </m:e>
                      <m:sub>
                        <m:r>
                          <a:rPr lang="en-US" sz="1400" b="0" i="1" dirty="0" smtClean="0">
                            <a:latin typeface="Cambria Math"/>
                            <a:ea typeface="Cambria Math"/>
                          </a:rPr>
                          <m:t>𝑔</m:t>
                        </m:r>
                      </m:sub>
                    </m:sSub>
                  </m:oMath>
                </a14:m>
                <a:r>
                  <a:rPr lang="en-US" sz="1400" dirty="0"/>
                  <a:t> :generator speed</a:t>
                </a:r>
              </a:p>
              <a:p>
                <a:pPr>
                  <a:spcAft>
                    <a:spcPts val="500"/>
                  </a:spcAft>
                </a:pPr>
                <a14:m>
                  <m:oMath xmlns:m="http://schemas.openxmlformats.org/officeDocument/2006/math">
                    <m:sSub>
                      <m:sSubPr>
                        <m:ctrlPr>
                          <a:rPr lang="en-US" sz="1400" i="1" smtClean="0">
                            <a:latin typeface="Cambria Math"/>
                          </a:rPr>
                        </m:ctrlPr>
                      </m:sSubPr>
                      <m:e>
                        <m:r>
                          <a:rPr lang="en-US" sz="1400" b="0" i="1" smtClean="0">
                            <a:latin typeface="Cambria Math"/>
                          </a:rPr>
                          <m:t>𝑇</m:t>
                        </m:r>
                      </m:e>
                      <m:sub>
                        <m:r>
                          <a:rPr lang="en-US" sz="1400" b="0" i="1" smtClean="0">
                            <a:latin typeface="Cambria Math"/>
                          </a:rPr>
                          <m:t>𝑙𝑠</m:t>
                        </m:r>
                      </m:sub>
                    </m:sSub>
                    <m:r>
                      <a:rPr lang="en-US" sz="1400" b="0" i="1" smtClean="0">
                        <a:latin typeface="Cambria Math"/>
                      </a:rPr>
                      <m:t>:</m:t>
                    </m:r>
                  </m:oMath>
                </a14:m>
                <a:r>
                  <a:rPr lang="en-US" sz="1400" dirty="0"/>
                  <a:t> low speed shaft torque</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𝑇</m:t>
                        </m:r>
                      </m:e>
                      <m:sub>
                        <m:r>
                          <a:rPr lang="en-US" sz="1400" b="0" i="1" smtClean="0">
                            <a:latin typeface="Cambria Math"/>
                          </a:rPr>
                          <m:t>h</m:t>
                        </m:r>
                        <m:r>
                          <a:rPr lang="en-US" sz="1400" i="1">
                            <a:latin typeface="Cambria Math"/>
                          </a:rPr>
                          <m:t>𝑠</m:t>
                        </m:r>
                      </m:sub>
                    </m:sSub>
                    <m:r>
                      <a:rPr lang="en-US" sz="1400" i="1">
                        <a:latin typeface="Cambria Math"/>
                      </a:rPr>
                      <m:t>:</m:t>
                    </m:r>
                  </m:oMath>
                </a14:m>
                <a:r>
                  <a:rPr lang="en-US" sz="1400" dirty="0"/>
                  <a:t> high speed shaft torque</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𝑇</m:t>
                        </m:r>
                      </m:e>
                      <m:sub>
                        <m:r>
                          <a:rPr lang="en-US" sz="1400" b="0" i="1" smtClean="0">
                            <a:latin typeface="Cambria Math"/>
                          </a:rPr>
                          <m:t>𝑒𝑚</m:t>
                        </m:r>
                      </m:sub>
                    </m:sSub>
                    <m:r>
                      <a:rPr lang="en-US" sz="1400" i="1">
                        <a:latin typeface="Cambria Math"/>
                      </a:rPr>
                      <m:t>:</m:t>
                    </m:r>
                  </m:oMath>
                </a14:m>
                <a:r>
                  <a:rPr lang="en-US" sz="1400" dirty="0"/>
                  <a:t> generator electromagnetic torque</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𝐽</m:t>
                        </m:r>
                      </m:e>
                      <m:sub>
                        <m:r>
                          <a:rPr lang="en-US" sz="1400" i="1">
                            <a:latin typeface="Cambria Math"/>
                          </a:rPr>
                          <m:t>𝑟</m:t>
                        </m:r>
                      </m:sub>
                    </m:sSub>
                  </m:oMath>
                </a14:m>
                <a:r>
                  <a:rPr lang="en-US" sz="1400" dirty="0"/>
                  <a:t> : rotor inertia</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𝐽</m:t>
                        </m:r>
                      </m:e>
                      <m:sub>
                        <m:r>
                          <a:rPr lang="en-US" sz="1400" i="1">
                            <a:latin typeface="Cambria Math"/>
                          </a:rPr>
                          <m:t>𝑔</m:t>
                        </m:r>
                      </m:sub>
                    </m:sSub>
                  </m:oMath>
                </a14:m>
                <a:r>
                  <a:rPr lang="en-US" sz="1400" dirty="0"/>
                  <a:t> : generator inertia</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𝐽</m:t>
                        </m:r>
                      </m:e>
                      <m:sub>
                        <m:r>
                          <a:rPr lang="en-US" sz="1400" i="1">
                            <a:latin typeface="Cambria Math"/>
                          </a:rPr>
                          <m:t>𝑡</m:t>
                        </m:r>
                      </m:sub>
                    </m:sSub>
                  </m:oMath>
                </a14:m>
                <a:r>
                  <a:rPr lang="en-US" sz="1400" dirty="0"/>
                  <a:t> : turbine total inertia</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𝐾</m:t>
                        </m:r>
                      </m:e>
                      <m:sub>
                        <m:r>
                          <a:rPr lang="en-US" sz="1400" i="1">
                            <a:latin typeface="Cambria Math"/>
                          </a:rPr>
                          <m:t>𝑟</m:t>
                        </m:r>
                      </m:sub>
                    </m:sSub>
                  </m:oMath>
                </a14:m>
                <a:r>
                  <a:rPr lang="en-US" sz="1400" dirty="0"/>
                  <a:t> : rotor  external damping</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𝐾</m:t>
                        </m:r>
                      </m:e>
                      <m:sub>
                        <m:r>
                          <a:rPr lang="en-US" sz="1400" i="1">
                            <a:latin typeface="Cambria Math"/>
                          </a:rPr>
                          <m:t>𝑔</m:t>
                        </m:r>
                      </m:sub>
                    </m:sSub>
                  </m:oMath>
                </a14:m>
                <a:r>
                  <a:rPr lang="en-US" sz="1400" dirty="0"/>
                  <a:t> : generator external damping</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𝐾</m:t>
                        </m:r>
                      </m:e>
                      <m:sub>
                        <m:r>
                          <a:rPr lang="en-US" sz="1400" i="1">
                            <a:latin typeface="Cambria Math"/>
                          </a:rPr>
                          <m:t>𝑡</m:t>
                        </m:r>
                      </m:sub>
                    </m:sSub>
                  </m:oMath>
                </a14:m>
                <a:r>
                  <a:rPr lang="en-US" sz="1400" dirty="0"/>
                  <a:t> : turbine total external damping</a:t>
                </a:r>
              </a:p>
              <a:p>
                <a:pPr>
                  <a:spcAft>
                    <a:spcPts val="500"/>
                  </a:spcAft>
                </a:pPr>
                <a:endParaRPr lang="en-US" sz="1400" dirty="0"/>
              </a:p>
              <a:p>
                <a:pPr marL="342900" indent="-342900">
                  <a:spcAft>
                    <a:spcPts val="500"/>
                  </a:spcAft>
                  <a:buFont typeface="Wingdings" panose="05000000000000000000" pitchFamily="2" charset="2"/>
                  <a:buChar char="§"/>
                </a:pPr>
                <a:endParaRPr lang="en-US" dirty="0"/>
              </a:p>
              <a:p>
                <a:pPr marL="342900" indent="-342900">
                  <a:spcAft>
                    <a:spcPts val="500"/>
                  </a:spcAft>
                  <a:buFont typeface="Wingdings" panose="05000000000000000000" pitchFamily="2" charset="2"/>
                  <a:buChar char="§"/>
                </a:pPr>
                <a:endParaRPr lang="en-US" dirty="0"/>
              </a:p>
              <a:p>
                <a:pPr marL="342900" indent="-342900">
                  <a:spcAft>
                    <a:spcPts val="500"/>
                  </a:spcAft>
                  <a:buFont typeface="Wingdings" panose="05000000000000000000" pitchFamily="2" charset="2"/>
                  <a:buChar char="§"/>
                </a:pPr>
                <a:endParaRPr lang="en-US" dirty="0"/>
              </a:p>
              <a:p>
                <a:pPr>
                  <a:spcAft>
                    <a:spcPts val="500"/>
                  </a:spcAft>
                </a:pPr>
                <a:endParaRPr lang="en-US"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214742" y="954227"/>
                <a:ext cx="2776858" cy="5132379"/>
              </a:xfrm>
              <a:prstGeom prst="rect">
                <a:avLst/>
              </a:prstGeom>
              <a:blipFill rotWithShape="1">
                <a:blip r:embed="rId6"/>
                <a:stretch>
                  <a:fillRect t="-355"/>
                </a:stretch>
              </a:blipFill>
              <a:ln w="25400">
                <a:solidFill>
                  <a:srgbClr val="00B0F0">
                    <a:alpha val="95000"/>
                  </a:srgbClr>
                </a:solidFill>
              </a:ln>
            </p:spPr>
            <p:txBody>
              <a:bodyPr/>
              <a:lstStyle/>
              <a:p>
                <a:r>
                  <a:rPr lang="en-US">
                    <a:noFill/>
                  </a:rPr>
                  <a:t> </a:t>
                </a:r>
              </a:p>
            </p:txBody>
          </p:sp>
        </mc:Fallback>
      </mc:AlternateContent>
      <p:sp>
        <p:nvSpPr>
          <p:cNvPr id="7"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Simple Model</a:t>
            </a:r>
          </a:p>
        </p:txBody>
      </p:sp>
      <p:graphicFrame>
        <p:nvGraphicFramePr>
          <p:cNvPr id="3" name="Object 2"/>
          <p:cNvGraphicFramePr>
            <a:graphicFrameLocks noChangeAspect="1"/>
          </p:cNvGraphicFramePr>
          <p:nvPr>
            <p:extLst/>
          </p:nvPr>
        </p:nvGraphicFramePr>
        <p:xfrm>
          <a:off x="2957732" y="1513218"/>
          <a:ext cx="2641600" cy="812800"/>
        </p:xfrm>
        <a:graphic>
          <a:graphicData uri="http://schemas.openxmlformats.org/presentationml/2006/ole">
            <mc:AlternateContent xmlns:mc="http://schemas.openxmlformats.org/markup-compatibility/2006">
              <mc:Choice xmlns:v="urn:schemas-microsoft-com:vml" Requires="v">
                <p:oleObj spid="_x0000_s371789" name="Equation" r:id="rId7" imgW="2641320" imgH="812520" progId="Equation.DSMT4">
                  <p:embed/>
                </p:oleObj>
              </mc:Choice>
              <mc:Fallback>
                <p:oleObj name="Equation" r:id="rId7" imgW="2641320" imgH="812520" progId="Equation.DSMT4">
                  <p:embed/>
                  <p:pic>
                    <p:nvPicPr>
                      <p:cNvPr id="3" name="Object 2"/>
                      <p:cNvPicPr>
                        <a:picLocks noChangeAspect="1" noChangeArrowheads="1"/>
                      </p:cNvPicPr>
                      <p:nvPr/>
                    </p:nvPicPr>
                    <p:blipFill>
                      <a:blip r:embed="rId8"/>
                      <a:srcRect/>
                      <a:stretch>
                        <a:fillRect/>
                      </a:stretch>
                    </p:blipFill>
                    <p:spPr bwMode="auto">
                      <a:xfrm>
                        <a:off x="2957732" y="1513218"/>
                        <a:ext cx="2641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nvPr>
        </p:nvGraphicFramePr>
        <p:xfrm>
          <a:off x="2992804" y="4177687"/>
          <a:ext cx="1435100" cy="711200"/>
        </p:xfrm>
        <a:graphic>
          <a:graphicData uri="http://schemas.openxmlformats.org/presentationml/2006/ole">
            <mc:AlternateContent xmlns:mc="http://schemas.openxmlformats.org/markup-compatibility/2006">
              <mc:Choice xmlns:v="urn:schemas-microsoft-com:vml" Requires="v">
                <p:oleObj spid="_x0000_s371790" name="Equation" r:id="rId9" imgW="1434960" imgH="711000" progId="Equation.DSMT4">
                  <p:embed/>
                </p:oleObj>
              </mc:Choice>
              <mc:Fallback>
                <p:oleObj name="Equation" r:id="rId9" imgW="1434960" imgH="711000" progId="Equation.DSMT4">
                  <p:embed/>
                  <p:pic>
                    <p:nvPicPr>
                      <p:cNvPr id="4" name="Object 3"/>
                      <p:cNvPicPr/>
                      <p:nvPr/>
                    </p:nvPicPr>
                    <p:blipFill>
                      <a:blip r:embed="rId10"/>
                      <a:stretch>
                        <a:fillRect/>
                      </a:stretch>
                    </p:blipFill>
                    <p:spPr>
                      <a:xfrm>
                        <a:off x="2992804" y="4177687"/>
                        <a:ext cx="1435100" cy="71120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344648" y="5494505"/>
          <a:ext cx="2133600" cy="355600"/>
        </p:xfrm>
        <a:graphic>
          <a:graphicData uri="http://schemas.openxmlformats.org/presentationml/2006/ole">
            <mc:AlternateContent xmlns:mc="http://schemas.openxmlformats.org/markup-compatibility/2006">
              <mc:Choice xmlns:v="urn:schemas-microsoft-com:vml" Requires="v">
                <p:oleObj spid="_x0000_s371791" name="Equation" r:id="rId11" imgW="2133360" imgH="355320" progId="Equation.DSMT4">
                  <p:embed/>
                </p:oleObj>
              </mc:Choice>
              <mc:Fallback>
                <p:oleObj name="Equation" r:id="rId11" imgW="2133360" imgH="355320" progId="Equation.DSMT4">
                  <p:embed/>
                  <p:pic>
                    <p:nvPicPr>
                      <p:cNvPr id="5" name="Object 4"/>
                      <p:cNvPicPr/>
                      <p:nvPr/>
                    </p:nvPicPr>
                    <p:blipFill>
                      <a:blip r:embed="rId12"/>
                      <a:stretch>
                        <a:fillRect/>
                      </a:stretch>
                    </p:blipFill>
                    <p:spPr>
                      <a:xfrm>
                        <a:off x="344648" y="5494505"/>
                        <a:ext cx="2133600" cy="355600"/>
                      </a:xfrm>
                      <a:prstGeom prst="rect">
                        <a:avLst/>
                      </a:prstGeom>
                      <a:ln w="38100">
                        <a:solidFill>
                          <a:srgbClr val="00B0F0"/>
                        </a:solidFill>
                      </a:ln>
                    </p:spPr>
                  </p:pic>
                </p:oleObj>
              </mc:Fallback>
            </mc:AlternateContent>
          </a:graphicData>
        </a:graphic>
      </p:graphicFrame>
      <p:graphicFrame>
        <p:nvGraphicFramePr>
          <p:cNvPr id="6" name="Object 5"/>
          <p:cNvGraphicFramePr>
            <a:graphicFrameLocks noChangeAspect="1"/>
          </p:cNvGraphicFramePr>
          <p:nvPr>
            <p:extLst/>
          </p:nvPr>
        </p:nvGraphicFramePr>
        <p:xfrm>
          <a:off x="3049195" y="5142889"/>
          <a:ext cx="1612900" cy="1257300"/>
        </p:xfrm>
        <a:graphic>
          <a:graphicData uri="http://schemas.openxmlformats.org/presentationml/2006/ole">
            <mc:AlternateContent xmlns:mc="http://schemas.openxmlformats.org/markup-compatibility/2006">
              <mc:Choice xmlns:v="urn:schemas-microsoft-com:vml" Requires="v">
                <p:oleObj spid="_x0000_s371792" name="Equation" r:id="rId13" imgW="1612800" imgH="1257120" progId="Equation.DSMT4">
                  <p:embed/>
                </p:oleObj>
              </mc:Choice>
              <mc:Fallback>
                <p:oleObj name="Equation" r:id="rId13" imgW="1612800" imgH="1257120" progId="Equation.DSMT4">
                  <p:embed/>
                  <p:pic>
                    <p:nvPicPr>
                      <p:cNvPr id="6" name="Object 5"/>
                      <p:cNvPicPr/>
                      <p:nvPr/>
                    </p:nvPicPr>
                    <p:blipFill>
                      <a:blip r:embed="rId14"/>
                      <a:stretch>
                        <a:fillRect/>
                      </a:stretch>
                    </p:blipFill>
                    <p:spPr>
                      <a:xfrm>
                        <a:off x="3049195" y="5142889"/>
                        <a:ext cx="1612900" cy="125730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6298718" y="1645309"/>
          <a:ext cx="157877" cy="194310"/>
        </p:xfrm>
        <a:graphic>
          <a:graphicData uri="http://schemas.openxmlformats.org/presentationml/2006/ole">
            <mc:AlternateContent xmlns:mc="http://schemas.openxmlformats.org/markup-compatibility/2006">
              <mc:Choice xmlns:v="urn:schemas-microsoft-com:vml" Requires="v">
                <p:oleObj spid="_x0000_s371793" name="Equation" r:id="rId15" imgW="164880" imgH="203040" progId="Equation.DSMT4">
                  <p:embed/>
                </p:oleObj>
              </mc:Choice>
              <mc:Fallback>
                <p:oleObj name="Equation" r:id="rId15" imgW="164880" imgH="203040" progId="Equation.DSMT4">
                  <p:embed/>
                  <p:pic>
                    <p:nvPicPr>
                      <p:cNvPr id="9" name="Object 8"/>
                      <p:cNvPicPr/>
                      <p:nvPr/>
                    </p:nvPicPr>
                    <p:blipFill>
                      <a:blip r:embed="rId16"/>
                      <a:stretch>
                        <a:fillRect/>
                      </a:stretch>
                    </p:blipFill>
                    <p:spPr>
                      <a:xfrm>
                        <a:off x="6298718" y="1645309"/>
                        <a:ext cx="157877" cy="194310"/>
                      </a:xfrm>
                      <a:prstGeom prst="rect">
                        <a:avLst/>
                      </a:prstGeom>
                    </p:spPr>
                  </p:pic>
                </p:oleObj>
              </mc:Fallback>
            </mc:AlternateContent>
          </a:graphicData>
        </a:graphic>
      </p:graphicFrame>
      <p:sp>
        <p:nvSpPr>
          <p:cNvPr id="13" name="Rectangle 12"/>
          <p:cNvSpPr/>
          <p:nvPr/>
        </p:nvSpPr>
        <p:spPr>
          <a:xfrm>
            <a:off x="2863949" y="942808"/>
            <a:ext cx="2428870" cy="369332"/>
          </a:xfrm>
          <a:prstGeom prst="rect">
            <a:avLst/>
          </a:prstGeom>
        </p:spPr>
        <p:txBody>
          <a:bodyPr wrap="none">
            <a:spAutoFit/>
          </a:bodyPr>
          <a:lstStyle/>
          <a:p>
            <a:pPr>
              <a:spcAft>
                <a:spcPts val="500"/>
              </a:spcAft>
            </a:pPr>
            <a:r>
              <a:rPr lang="en-US" b="1" i="1" dirty="0">
                <a:effectLst>
                  <a:outerShdw blurRad="38100" dist="38100" dir="2700000" algn="tl">
                    <a:srgbClr val="000000">
                      <a:alpha val="43137"/>
                    </a:srgbClr>
                  </a:outerShdw>
                </a:effectLst>
              </a:rPr>
              <a:t>Aerodynamic torque</a:t>
            </a:r>
          </a:p>
        </p:txBody>
      </p:sp>
      <p:sp>
        <p:nvSpPr>
          <p:cNvPr id="15" name="Rectangle 14"/>
          <p:cNvSpPr/>
          <p:nvPr/>
        </p:nvSpPr>
        <p:spPr>
          <a:xfrm>
            <a:off x="2863949" y="2326019"/>
            <a:ext cx="2515961" cy="710451"/>
          </a:xfrm>
          <a:prstGeom prst="rect">
            <a:avLst/>
          </a:prstGeom>
        </p:spPr>
        <p:txBody>
          <a:bodyPr wrap="square">
            <a:spAutoFit/>
          </a:bodyPr>
          <a:lstStyle/>
          <a:p>
            <a:pPr>
              <a:spcAft>
                <a:spcPts val="500"/>
              </a:spcAft>
            </a:pPr>
            <a:r>
              <a:rPr lang="en-US" b="1" i="1" dirty="0">
                <a:effectLst>
                  <a:outerShdw blurRad="38100" dist="38100" dir="2700000" algn="tl">
                    <a:srgbClr val="000000">
                      <a:alpha val="43137"/>
                    </a:srgbClr>
                  </a:outerShdw>
                </a:effectLst>
              </a:rPr>
              <a:t>Rotor Dynamics and </a:t>
            </a:r>
          </a:p>
          <a:p>
            <a:pPr>
              <a:spcAft>
                <a:spcPts val="500"/>
              </a:spcAft>
            </a:pPr>
            <a:r>
              <a:rPr lang="en-US" b="1" i="1" dirty="0">
                <a:effectLst>
                  <a:outerShdw blurRad="38100" dist="38100" dir="2700000" algn="tl">
                    <a:srgbClr val="000000">
                      <a:alpha val="43137"/>
                    </a:srgbClr>
                  </a:outerShdw>
                </a:effectLst>
              </a:rPr>
              <a:t>generator dynamics</a:t>
            </a:r>
          </a:p>
        </p:txBody>
      </p:sp>
      <p:sp>
        <p:nvSpPr>
          <p:cNvPr id="17" name="Rectangle 16"/>
          <p:cNvSpPr/>
          <p:nvPr/>
        </p:nvSpPr>
        <p:spPr>
          <a:xfrm>
            <a:off x="344648" y="4348621"/>
            <a:ext cx="1582484" cy="369332"/>
          </a:xfrm>
          <a:prstGeom prst="rect">
            <a:avLst/>
          </a:prstGeom>
        </p:spPr>
        <p:txBody>
          <a:bodyPr wrap="none">
            <a:spAutoFit/>
          </a:bodyPr>
          <a:lstStyle/>
          <a:p>
            <a:r>
              <a:rPr lang="en-US" dirty="0"/>
              <a:t>Gearbox ratio</a:t>
            </a:r>
          </a:p>
        </p:txBody>
      </p:sp>
      <p:pic>
        <p:nvPicPr>
          <p:cNvPr id="243762" name="Picture 5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1150310"/>
            <a:ext cx="2869088" cy="2827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lide Number Placeholder 10"/>
          <p:cNvSpPr>
            <a:spLocks noGrp="1"/>
          </p:cNvSpPr>
          <p:nvPr>
            <p:ph type="sldNum" sz="quarter" idx="4"/>
          </p:nvPr>
        </p:nvSpPr>
        <p:spPr/>
        <p:txBody>
          <a:bodyPr/>
          <a:lstStyle/>
          <a:p>
            <a:fld id="{4A466926-17EF-4CAC-B717-1CD0EBB5093C}" type="slidenum">
              <a:rPr lang="en-US" smtClean="0"/>
              <a:t>27</a:t>
            </a:fld>
            <a:endParaRPr lang="en-US"/>
          </a:p>
        </p:txBody>
      </p:sp>
    </p:spTree>
    <p:extLst>
      <p:ext uri="{BB962C8B-B14F-4D97-AF65-F5344CB8AC3E}">
        <p14:creationId xmlns:p14="http://schemas.microsoft.com/office/powerpoint/2010/main" val="3526562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71500" y="1181100"/>
            <a:ext cx="4857750" cy="85725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831" y="1094377"/>
            <a:ext cx="3282512" cy="2649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7486650" y="2624747"/>
                <a:ext cx="1286876" cy="276999"/>
              </a:xfrm>
              <a:prstGeom prst="rect">
                <a:avLst/>
              </a:prstGeom>
              <a:noFill/>
            </p:spPr>
            <p:txBody>
              <a:bodyPr wrap="square" rtlCol="0">
                <a:spAutoFit/>
              </a:bodyPr>
              <a:lstStyle/>
              <a:p>
                <a14:m>
                  <m:oMath xmlns:m="http://schemas.openxmlformats.org/officeDocument/2006/math">
                    <m:r>
                      <a:rPr lang="en-US" sz="1200" i="1" smtClean="0">
                        <a:latin typeface="Cambria Math"/>
                        <a:ea typeface="Cambria Math"/>
                      </a:rPr>
                      <m:t>𝛽</m:t>
                    </m:r>
                    <m:r>
                      <a:rPr lang="en-US" sz="1200" b="0" i="1" smtClean="0">
                        <a:latin typeface="Cambria Math"/>
                        <a:ea typeface="Cambria Math"/>
                      </a:rPr>
                      <m:t>=0</m:t>
                    </m:r>
                  </m:oMath>
                </a14:m>
                <a:r>
                  <a:rPr lang="en-US" sz="1200" dirty="0"/>
                  <a:t>,</a:t>
                </a:r>
                <a:r>
                  <a:rPr lang="en-US" sz="1200" dirty="0">
                    <a:ea typeface="Cambria Math"/>
                  </a:rPr>
                  <a:t> </a:t>
                </a:r>
                <a14:m>
                  <m:oMath xmlns:m="http://schemas.openxmlformats.org/officeDocument/2006/math">
                    <m:sSub>
                      <m:sSubPr>
                        <m:ctrlPr>
                          <a:rPr lang="en-US" sz="1200" i="1">
                            <a:latin typeface="Cambria Math"/>
                            <a:ea typeface="Cambria Math"/>
                          </a:rPr>
                        </m:ctrlPr>
                      </m:sSubPr>
                      <m:e>
                        <m:r>
                          <a:rPr lang="en-US" sz="1200" i="1">
                            <a:latin typeface="Cambria Math"/>
                            <a:ea typeface="Cambria Math"/>
                          </a:rPr>
                          <m:t>𝜆</m:t>
                        </m:r>
                        <m:r>
                          <m:rPr>
                            <m:nor/>
                          </m:rPr>
                          <a:rPr lang="en-US" sz="1200" dirty="0"/>
                          <m:t> </m:t>
                        </m:r>
                      </m:e>
                      <m:sub>
                        <m:r>
                          <a:rPr lang="en-US" sz="1200" i="1">
                            <a:latin typeface="Cambria Math"/>
                            <a:ea typeface="Cambria Math"/>
                          </a:rPr>
                          <m:t>∗</m:t>
                        </m:r>
                      </m:sub>
                    </m:sSub>
                  </m:oMath>
                </a14:m>
                <a:r>
                  <a:rPr lang="en-US" sz="1200" dirty="0"/>
                  <a:t>=7.5</a:t>
                </a:r>
              </a:p>
            </p:txBody>
          </p:sp>
        </mc:Choice>
        <mc:Fallback xmlns="">
          <p:sp>
            <p:nvSpPr>
              <p:cNvPr id="2" name="TextBox 1"/>
              <p:cNvSpPr txBox="1">
                <a:spLocks noRot="1" noChangeAspect="1" noMove="1" noResize="1" noEditPoints="1" noAdjustHandles="1" noChangeArrowheads="1" noChangeShapeType="1" noTextEdit="1"/>
              </p:cNvSpPr>
              <p:nvPr/>
            </p:nvSpPr>
            <p:spPr>
              <a:xfrm>
                <a:off x="7486650" y="2624747"/>
                <a:ext cx="1286876" cy="276999"/>
              </a:xfrm>
              <a:prstGeom prst="rect">
                <a:avLst/>
              </a:prstGeom>
              <a:blipFill rotWithShape="1">
                <a:blip r:embed="rId4"/>
                <a:stretch>
                  <a:fillRect t="-2222" b="-15556"/>
                </a:stretch>
              </a:blipFill>
            </p:spPr>
            <p:txBody>
              <a:bodyPr/>
              <a:lstStyle/>
              <a:p>
                <a:r>
                  <a:rPr lang="en-US">
                    <a:noFill/>
                  </a:rPr>
                  <a:t> </a:t>
                </a:r>
              </a:p>
            </p:txBody>
          </p:sp>
        </mc:Fallback>
      </mc:AlternateContent>
      <p:sp>
        <p:nvSpPr>
          <p:cNvPr id="3" name="TextBox 2"/>
          <p:cNvSpPr txBox="1"/>
          <p:nvPr/>
        </p:nvSpPr>
        <p:spPr>
          <a:xfrm>
            <a:off x="478263" y="2857500"/>
            <a:ext cx="2578864" cy="369332"/>
          </a:xfrm>
          <a:prstGeom prst="rect">
            <a:avLst/>
          </a:prstGeom>
          <a:noFill/>
        </p:spPr>
        <p:txBody>
          <a:bodyPr wrap="square" rtlCol="0">
            <a:spAutoFit/>
          </a:bodyPr>
          <a:lstStyle/>
          <a:p>
            <a:r>
              <a:rPr lang="en-US" dirty="0"/>
              <a:t>The curve (dotted line)</a:t>
            </a:r>
          </a:p>
        </p:txBody>
      </p:sp>
      <p:graphicFrame>
        <p:nvGraphicFramePr>
          <p:cNvPr id="4" name="Object 3"/>
          <p:cNvGraphicFramePr>
            <a:graphicFrameLocks noChangeAspect="1"/>
          </p:cNvGraphicFramePr>
          <p:nvPr>
            <p:extLst>
              <p:ext uri="{D42A27DB-BD31-4B8C-83A1-F6EECF244321}">
                <p14:modId xmlns:p14="http://schemas.microsoft.com/office/powerpoint/2010/main" val="1048468932"/>
              </p:ext>
            </p:extLst>
          </p:nvPr>
        </p:nvGraphicFramePr>
        <p:xfrm>
          <a:off x="3730625" y="2781300"/>
          <a:ext cx="1714500" cy="584200"/>
        </p:xfrm>
        <a:graphic>
          <a:graphicData uri="http://schemas.openxmlformats.org/presentationml/2006/ole">
            <mc:AlternateContent xmlns:mc="http://schemas.openxmlformats.org/markup-compatibility/2006">
              <mc:Choice xmlns:v="urn:schemas-microsoft-com:vml" Requires="v">
                <p:oleObj spid="_x0000_s359997" name="Equation" r:id="rId5" imgW="1714320" imgH="583920" progId="Equation.DSMT4">
                  <p:embed/>
                </p:oleObj>
              </mc:Choice>
              <mc:Fallback>
                <p:oleObj name="Equation" r:id="rId5" imgW="1714320" imgH="583920" progId="Equation.DSMT4">
                  <p:embed/>
                  <p:pic>
                    <p:nvPicPr>
                      <p:cNvPr id="0" name=""/>
                      <p:cNvPicPr>
                        <a:picLocks noChangeAspect="1" noChangeArrowheads="1"/>
                      </p:cNvPicPr>
                      <p:nvPr/>
                    </p:nvPicPr>
                    <p:blipFill>
                      <a:blip r:embed="rId6"/>
                      <a:srcRect/>
                      <a:stretch>
                        <a:fillRect/>
                      </a:stretch>
                    </p:blipFill>
                    <p:spPr bwMode="auto">
                      <a:xfrm>
                        <a:off x="3730625" y="2781300"/>
                        <a:ext cx="1714500" cy="584200"/>
                      </a:xfrm>
                      <a:prstGeom prst="rect">
                        <a:avLst/>
                      </a:prstGeom>
                      <a:solidFill>
                        <a:schemeClr val="tx2">
                          <a:lumMod val="20000"/>
                          <a:lumOff val="80000"/>
                        </a:schemeClr>
                      </a:solidFill>
                      <a:ln>
                        <a:noFill/>
                      </a:ln>
                    </p:spPr>
                  </p:pic>
                </p:oleObj>
              </mc:Fallback>
            </mc:AlternateContent>
          </a:graphicData>
        </a:graphic>
      </p:graphicFrame>
      <mc:AlternateContent xmlns:mc="http://schemas.openxmlformats.org/markup-compatibility/2006" xmlns:a14="http://schemas.microsoft.com/office/drawing/2010/main">
        <mc:Choice Requires="a14">
          <p:sp>
            <p:nvSpPr>
              <p:cNvPr id="5" name="TextBox 4"/>
              <p:cNvSpPr txBox="1"/>
              <p:nvPr/>
            </p:nvSpPr>
            <p:spPr>
              <a:xfrm>
                <a:off x="478263" y="3291959"/>
                <a:ext cx="3533776" cy="369332"/>
              </a:xfrm>
              <a:prstGeom prst="rect">
                <a:avLst/>
              </a:prstGeom>
              <a:noFill/>
            </p:spPr>
            <p:txBody>
              <a:bodyPr wrap="square" rtlCol="0">
                <a:spAutoFit/>
              </a:bodyPr>
              <a:lstStyle/>
              <a:p>
                <a:r>
                  <a:rPr lang="en-US" dirty="0"/>
                  <a:t>The solid line </a:t>
                </a:r>
                <a14:m>
                  <m:oMath xmlns:m="http://schemas.openxmlformats.org/officeDocument/2006/math">
                    <m:r>
                      <m:rPr>
                        <m:sty m:val="p"/>
                      </m:rPr>
                      <a:rPr lang="en-US" b="0" i="0" smtClean="0">
                        <a:latin typeface="Cambria Math"/>
                        <a:ea typeface="Cambria Math"/>
                      </a:rPr>
                      <m:t>Cp</m:t>
                    </m:r>
                    <m:r>
                      <a:rPr lang="en-US" b="0" i="0" smtClean="0">
                        <a:latin typeface="Cambria Math"/>
                        <a:ea typeface="Cambria Math"/>
                      </a:rPr>
                      <m:t>(</m:t>
                    </m:r>
                    <m:r>
                      <a:rPr lang="en-US" i="1">
                        <a:latin typeface="Cambria Math"/>
                        <a:ea typeface="Cambria Math"/>
                      </a:rPr>
                      <m:t>𝛽</m:t>
                    </m:r>
                    <m:r>
                      <a:rPr lang="en-US" i="1">
                        <a:latin typeface="Cambria Math"/>
                        <a:ea typeface="Cambria Math"/>
                      </a:rPr>
                      <m:t>=0)</m:t>
                    </m:r>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78263" y="3291959"/>
                <a:ext cx="3533776" cy="369332"/>
              </a:xfrm>
              <a:prstGeom prst="rect">
                <a:avLst/>
              </a:prstGeom>
              <a:blipFill rotWithShape="1">
                <a:blip r:embed="rId7"/>
                <a:stretch>
                  <a:fillRect l="-1379" t="-8197" b="-24590"/>
                </a:stretch>
              </a:blipFill>
            </p:spPr>
            <p:txBody>
              <a:bodyPr/>
              <a:lstStyle/>
              <a:p>
                <a:r>
                  <a:rPr lang="en-US">
                    <a:noFill/>
                  </a:rPr>
                  <a:t> </a:t>
                </a:r>
              </a:p>
            </p:txBody>
          </p:sp>
        </mc:Fallback>
      </mc:AlternateContent>
      <p:sp>
        <p:nvSpPr>
          <p:cNvPr id="6" name="Rectangle 5"/>
          <p:cNvSpPr/>
          <p:nvPr/>
        </p:nvSpPr>
        <p:spPr>
          <a:xfrm>
            <a:off x="6724651" y="1323974"/>
            <a:ext cx="842916" cy="1781175"/>
          </a:xfrm>
          <a:prstGeom prst="rect">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4208288227"/>
              </p:ext>
            </p:extLst>
          </p:nvPr>
        </p:nvGraphicFramePr>
        <p:xfrm>
          <a:off x="796925" y="4582723"/>
          <a:ext cx="1054100" cy="203200"/>
        </p:xfrm>
        <a:graphic>
          <a:graphicData uri="http://schemas.openxmlformats.org/presentationml/2006/ole">
            <mc:AlternateContent xmlns:mc="http://schemas.openxmlformats.org/markup-compatibility/2006">
              <mc:Choice xmlns:v="urn:schemas-microsoft-com:vml" Requires="v">
                <p:oleObj spid="_x0000_s359998" name="Equation" r:id="rId8" imgW="1054080" imgH="203040" progId="Equation.DSMT4">
                  <p:embed/>
                </p:oleObj>
              </mc:Choice>
              <mc:Fallback>
                <p:oleObj name="Equation" r:id="rId8" imgW="1054080" imgH="203040" progId="Equation.DSMT4">
                  <p:embed/>
                  <p:pic>
                    <p:nvPicPr>
                      <p:cNvPr id="0" name=""/>
                      <p:cNvPicPr/>
                      <p:nvPr/>
                    </p:nvPicPr>
                    <p:blipFill>
                      <a:blip r:embed="rId9"/>
                      <a:stretch>
                        <a:fillRect/>
                      </a:stretch>
                    </p:blipFill>
                    <p:spPr>
                      <a:xfrm>
                        <a:off x="796925" y="4582723"/>
                        <a:ext cx="1054100" cy="203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Rectangle 10"/>
              <p:cNvSpPr/>
              <p:nvPr/>
            </p:nvSpPr>
            <p:spPr>
              <a:xfrm>
                <a:off x="480674" y="4520684"/>
                <a:ext cx="6848413" cy="369332"/>
              </a:xfrm>
              <a:prstGeom prst="rect">
                <a:avLst/>
              </a:prstGeom>
            </p:spPr>
            <p:txBody>
              <a:bodyPr wrap="none">
                <a:spAutoFit/>
              </a:bodyPr>
              <a:lstStyle/>
              <a:p>
                <a:pPr marL="285750" indent="-285750">
                  <a:buFont typeface="Wingdings" panose="05000000000000000000" pitchFamily="2" charset="2"/>
                  <a:buChar char="v"/>
                </a:pPr>
                <a:r>
                  <a:rPr lang="en-US" dirty="0"/>
                  <a:t>                 ,                   , </a:t>
                </a:r>
                <a14:m>
                  <m:oMath xmlns:m="http://schemas.openxmlformats.org/officeDocument/2006/math">
                    <m:acc>
                      <m:accPr>
                        <m:chr m:val="̇"/>
                        <m:ctrlPr>
                          <a:rPr lang="en-US" i="1" dirty="0">
                            <a:latin typeface="Cambria Math"/>
                          </a:rPr>
                        </m:ctrlPr>
                      </m:accPr>
                      <m:e>
                        <m:sSub>
                          <m:sSubPr>
                            <m:ctrlPr>
                              <a:rPr lang="en-US" i="1" dirty="0">
                                <a:latin typeface="Cambria Math"/>
                                <a:ea typeface="Cambria Math"/>
                              </a:rPr>
                            </m:ctrlPr>
                          </m:sSubPr>
                          <m:e>
                            <m:r>
                              <a:rPr lang="en-US" i="1" dirty="0">
                                <a:latin typeface="Cambria Math"/>
                                <a:ea typeface="Cambria Math"/>
                              </a:rPr>
                              <m:t>𝜔</m:t>
                            </m:r>
                          </m:e>
                          <m:sub>
                            <m:r>
                              <a:rPr lang="en-US" i="1" dirty="0">
                                <a:latin typeface="Cambria Math"/>
                                <a:ea typeface="Cambria Math"/>
                              </a:rPr>
                              <m:t>𝑟</m:t>
                            </m:r>
                          </m:sub>
                        </m:sSub>
                        <m:r>
                          <a:rPr lang="en-US" i="1">
                            <a:latin typeface="Cambria Math"/>
                            <a:ea typeface="Cambria Math"/>
                          </a:rPr>
                          <m:t>&gt;</m:t>
                        </m:r>
                      </m:e>
                    </m:acc>
                    <m:r>
                      <a:rPr lang="en-US" i="1" dirty="0">
                        <a:latin typeface="Cambria Math"/>
                        <a:ea typeface="Cambria Math"/>
                      </a:rPr>
                      <m:t>0</m:t>
                    </m:r>
                    <m:r>
                      <m:rPr>
                        <m:nor/>
                      </m:rPr>
                      <a:rPr lang="en-US" dirty="0"/>
                      <m:t>, </m:t>
                    </m:r>
                    <m:r>
                      <a:rPr lang="en-US" i="1">
                        <a:latin typeface="Cambria Math"/>
                        <a:ea typeface="Cambria Math"/>
                      </a:rPr>
                      <m:t>𝜆</m:t>
                    </m:r>
                    <m:sSub>
                      <m:sSubPr>
                        <m:ctrlPr>
                          <a:rPr lang="en-US" i="1">
                            <a:latin typeface="Cambria Math"/>
                            <a:ea typeface="Cambria Math"/>
                          </a:rPr>
                        </m:ctrlPr>
                      </m:sSubPr>
                      <m:e>
                        <m:r>
                          <a:rPr lang="en-US" i="1">
                            <a:latin typeface="Cambria Math"/>
                            <a:ea typeface="Cambria Math"/>
                          </a:rPr>
                          <m:t>&lt;</m:t>
                        </m:r>
                        <m:r>
                          <a:rPr lang="en-US" i="1">
                            <a:latin typeface="Cambria Math"/>
                            <a:ea typeface="Cambria Math"/>
                          </a:rPr>
                          <m:t>𝜆</m:t>
                        </m:r>
                        <m:r>
                          <m:rPr>
                            <m:nor/>
                          </m:rPr>
                          <a:rPr lang="en-US" dirty="0"/>
                          <m:t> </m:t>
                        </m:r>
                      </m:e>
                      <m:sub>
                        <m:r>
                          <a:rPr lang="en-US" i="1">
                            <a:latin typeface="Cambria Math"/>
                            <a:ea typeface="Cambria Math"/>
                          </a:rPr>
                          <m:t>∗</m:t>
                        </m:r>
                      </m:sub>
                    </m:sSub>
                  </m:oMath>
                </a14:m>
                <a:r>
                  <a:rPr lang="en-US" dirty="0"/>
                  <a:t>, it will accelerate to </a:t>
                </a:r>
                <a14:m>
                  <m:oMath xmlns:m="http://schemas.openxmlformats.org/officeDocument/2006/math">
                    <m:sSub>
                      <m:sSubPr>
                        <m:ctrlPr>
                          <a:rPr lang="en-US" i="1">
                            <a:latin typeface="Cambria Math"/>
                            <a:ea typeface="Cambria Math"/>
                          </a:rPr>
                        </m:ctrlPr>
                      </m:sSubPr>
                      <m:e>
                        <m:r>
                          <a:rPr lang="en-US" i="1">
                            <a:latin typeface="Cambria Math"/>
                            <a:ea typeface="Cambria Math"/>
                          </a:rPr>
                          <m:t>𝜆</m:t>
                        </m:r>
                        <m:r>
                          <m:rPr>
                            <m:nor/>
                          </m:rPr>
                          <a:rPr lang="en-US" dirty="0"/>
                          <m:t> </m:t>
                        </m:r>
                      </m:e>
                      <m:sub>
                        <m:r>
                          <a:rPr lang="en-US" i="1">
                            <a:latin typeface="Cambria Math"/>
                            <a:ea typeface="Cambria Math"/>
                          </a:rPr>
                          <m:t>∗</m:t>
                        </m:r>
                      </m:sub>
                    </m:sSub>
                  </m:oMath>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80674" y="4520684"/>
                <a:ext cx="6848413" cy="369332"/>
              </a:xfrm>
              <a:prstGeom prst="rect">
                <a:avLst/>
              </a:prstGeom>
              <a:blipFill rotWithShape="1">
                <a:blip r:embed="rId10"/>
                <a:stretch>
                  <a:fillRect l="-623" t="-8333" b="-26667"/>
                </a:stretch>
              </a:blipFill>
            </p:spPr>
            <p:txBody>
              <a:bodyPr/>
              <a:lstStyle/>
              <a:p>
                <a:r>
                  <a:rPr lang="en-US">
                    <a:noFill/>
                  </a:rPr>
                  <a:t> </a:t>
                </a:r>
              </a:p>
            </p:txBody>
          </p:sp>
        </mc:Fallback>
      </mc:AlternateContent>
      <p:graphicFrame>
        <p:nvGraphicFramePr>
          <p:cNvPr id="12" name="Object 11"/>
          <p:cNvGraphicFramePr>
            <a:graphicFrameLocks noChangeAspect="1"/>
          </p:cNvGraphicFramePr>
          <p:nvPr>
            <p:extLst>
              <p:ext uri="{D42A27DB-BD31-4B8C-83A1-F6EECF244321}">
                <p14:modId xmlns:p14="http://schemas.microsoft.com/office/powerpoint/2010/main" val="1712410738"/>
              </p:ext>
            </p:extLst>
          </p:nvPr>
        </p:nvGraphicFramePr>
        <p:xfrm>
          <a:off x="828675" y="5123418"/>
          <a:ext cx="609600" cy="203200"/>
        </p:xfrm>
        <a:graphic>
          <a:graphicData uri="http://schemas.openxmlformats.org/presentationml/2006/ole">
            <mc:AlternateContent xmlns:mc="http://schemas.openxmlformats.org/markup-compatibility/2006">
              <mc:Choice xmlns:v="urn:schemas-microsoft-com:vml" Requires="v">
                <p:oleObj spid="_x0000_s359999" name="Equation" r:id="rId11" imgW="609480" imgH="203040" progId="Equation.DSMT4">
                  <p:embed/>
                </p:oleObj>
              </mc:Choice>
              <mc:Fallback>
                <p:oleObj name="Equation" r:id="rId11" imgW="609480" imgH="203040" progId="Equation.DSMT4">
                  <p:embed/>
                  <p:pic>
                    <p:nvPicPr>
                      <p:cNvPr id="0" name=""/>
                      <p:cNvPicPr/>
                      <p:nvPr/>
                    </p:nvPicPr>
                    <p:blipFill>
                      <a:blip r:embed="rId12"/>
                      <a:stretch>
                        <a:fillRect/>
                      </a:stretch>
                    </p:blipFill>
                    <p:spPr>
                      <a:xfrm>
                        <a:off x="828675" y="5123418"/>
                        <a:ext cx="609600" cy="203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Rectangle 12"/>
              <p:cNvSpPr/>
              <p:nvPr/>
            </p:nvSpPr>
            <p:spPr>
              <a:xfrm>
                <a:off x="480674" y="5064204"/>
                <a:ext cx="4845622" cy="369332"/>
              </a:xfrm>
              <a:prstGeom prst="rect">
                <a:avLst/>
              </a:prstGeom>
            </p:spPr>
            <p:txBody>
              <a:bodyPr wrap="none">
                <a:spAutoFit/>
              </a:bodyPr>
              <a:lstStyle/>
              <a:p>
                <a:pPr marL="285750" indent="-285750">
                  <a:buFont typeface="Wingdings" panose="05000000000000000000" pitchFamily="2" charset="2"/>
                  <a:buChar char="v"/>
                </a:pPr>
                <a:r>
                  <a:rPr lang="en-US" dirty="0"/>
                  <a:t>          , </a:t>
                </a:r>
                <a14:m>
                  <m:oMath xmlns:m="http://schemas.openxmlformats.org/officeDocument/2006/math">
                    <m:acc>
                      <m:accPr>
                        <m:chr m:val="̇"/>
                        <m:ctrlPr>
                          <a:rPr lang="en-US" i="1" dirty="0" smtClean="0">
                            <a:latin typeface="Cambria Math"/>
                          </a:rPr>
                        </m:ctrlPr>
                      </m:accPr>
                      <m:e>
                        <m:sSub>
                          <m:sSubPr>
                            <m:ctrlPr>
                              <a:rPr lang="en-US" i="1" dirty="0">
                                <a:latin typeface="Cambria Math"/>
                                <a:ea typeface="Cambria Math"/>
                              </a:rPr>
                            </m:ctrlPr>
                          </m:sSubPr>
                          <m:e>
                            <m:r>
                              <a:rPr lang="en-US" i="1" dirty="0">
                                <a:latin typeface="Cambria Math"/>
                                <a:ea typeface="Cambria Math"/>
                              </a:rPr>
                              <m:t>𝜔</m:t>
                            </m:r>
                          </m:e>
                          <m:sub>
                            <m:r>
                              <a:rPr lang="en-US" i="1" dirty="0">
                                <a:latin typeface="Cambria Math"/>
                                <a:ea typeface="Cambria Math"/>
                              </a:rPr>
                              <m:t>𝑟</m:t>
                            </m:r>
                          </m:sub>
                        </m:sSub>
                        <m:r>
                          <a:rPr lang="en-US" b="0" i="1" dirty="0" smtClean="0">
                            <a:latin typeface="Cambria Math"/>
                            <a:ea typeface="Cambria Math"/>
                          </a:rPr>
                          <m:t>&lt;</m:t>
                        </m:r>
                      </m:e>
                    </m:acc>
                    <m:r>
                      <a:rPr lang="en-US" i="1" dirty="0">
                        <a:latin typeface="Cambria Math"/>
                        <a:ea typeface="Cambria Math"/>
                      </a:rPr>
                      <m:t>0</m:t>
                    </m:r>
                  </m:oMath>
                </a14:m>
                <a:r>
                  <a:rPr lang="en-US" dirty="0"/>
                  <a:t> rotor speed will slow to zero</a:t>
                </a:r>
              </a:p>
            </p:txBody>
          </p:sp>
        </mc:Choice>
        <mc:Fallback xmlns="">
          <p:sp>
            <p:nvSpPr>
              <p:cNvPr id="13" name="Rectangle 12"/>
              <p:cNvSpPr>
                <a:spLocks noRot="1" noChangeAspect="1" noMove="1" noResize="1" noEditPoints="1" noAdjustHandles="1" noChangeArrowheads="1" noChangeShapeType="1" noTextEdit="1"/>
              </p:cNvSpPr>
              <p:nvPr/>
            </p:nvSpPr>
            <p:spPr>
              <a:xfrm>
                <a:off x="480674" y="5064204"/>
                <a:ext cx="4845622" cy="369332"/>
              </a:xfrm>
              <a:prstGeom prst="rect">
                <a:avLst/>
              </a:prstGeom>
              <a:blipFill rotWithShape="1">
                <a:blip r:embed="rId13"/>
                <a:stretch>
                  <a:fillRect l="-881"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8263" y="2143125"/>
                <a:ext cx="5337461" cy="667747"/>
              </a:xfrm>
              <a:prstGeom prst="rect">
                <a:avLst/>
              </a:prstGeom>
              <a:noFill/>
            </p:spPr>
            <p:txBody>
              <a:bodyPr wrap="square" rtlCol="0">
                <a:spAutoFit/>
              </a:bodyPr>
              <a:lstStyle/>
              <a:p>
                <a:r>
                  <a:rPr lang="en-US" dirty="0"/>
                  <a:t>How does it drive Region 2 to obtain maximum </a:t>
                </a:r>
                <a14:m>
                  <m:oMath xmlns:m="http://schemas.openxmlformats.org/officeDocument/2006/math">
                    <m:sSub>
                      <m:sSubPr>
                        <m:ctrlPr>
                          <a:rPr lang="en-US" i="1" smtClean="0">
                            <a:latin typeface="Cambria Math"/>
                          </a:rPr>
                        </m:ctrlPr>
                      </m:sSubPr>
                      <m:e>
                        <m:r>
                          <a:rPr lang="en-US" b="0" i="1" smtClean="0">
                            <a:latin typeface="Cambria Math"/>
                          </a:rPr>
                          <m:t>𝐶</m:t>
                        </m:r>
                      </m:e>
                      <m:sub>
                        <m:r>
                          <a:rPr lang="en-US" b="0" i="1" smtClean="0">
                            <a:latin typeface="Cambria Math"/>
                          </a:rPr>
                          <m:t>𝑝</m:t>
                        </m:r>
                      </m:sub>
                    </m:sSub>
                  </m:oMath>
                </a14:m>
                <a:r>
                  <a:rPr lang="en-US" dirty="0"/>
                  <a:t> (Assume uniform constant wind)</a:t>
                </a:r>
              </a:p>
            </p:txBody>
          </p:sp>
        </mc:Choice>
        <mc:Fallback xmlns="">
          <p:sp>
            <p:nvSpPr>
              <p:cNvPr id="16" name="TextBox 15"/>
              <p:cNvSpPr txBox="1">
                <a:spLocks noRot="1" noChangeAspect="1" noMove="1" noResize="1" noEditPoints="1" noAdjustHandles="1" noChangeArrowheads="1" noChangeShapeType="1" noTextEdit="1"/>
              </p:cNvSpPr>
              <p:nvPr/>
            </p:nvSpPr>
            <p:spPr>
              <a:xfrm>
                <a:off x="478263" y="2143125"/>
                <a:ext cx="5337461" cy="667747"/>
              </a:xfrm>
              <a:prstGeom prst="rect">
                <a:avLst/>
              </a:prstGeom>
              <a:blipFill rotWithShape="1">
                <a:blip r:embed="rId14"/>
                <a:stretch>
                  <a:fillRect l="-913" t="-4587" b="-14679"/>
                </a:stretch>
              </a:blipFill>
            </p:spPr>
            <p:txBody>
              <a:bodyPr/>
              <a:lstStyle/>
              <a:p>
                <a:r>
                  <a:rPr lang="en-US">
                    <a:noFill/>
                  </a:rPr>
                  <a:t> </a:t>
                </a:r>
              </a:p>
            </p:txBody>
          </p:sp>
        </mc:Fallback>
      </mc:AlternateContent>
      <p:graphicFrame>
        <p:nvGraphicFramePr>
          <p:cNvPr id="14" name="Object 13"/>
          <p:cNvGraphicFramePr>
            <a:graphicFrameLocks noChangeAspect="1"/>
          </p:cNvGraphicFramePr>
          <p:nvPr>
            <p:extLst>
              <p:ext uri="{D42A27DB-BD31-4B8C-83A1-F6EECF244321}">
                <p14:modId xmlns:p14="http://schemas.microsoft.com/office/powerpoint/2010/main" val="2303494131"/>
              </p:ext>
            </p:extLst>
          </p:nvPr>
        </p:nvGraphicFramePr>
        <p:xfrm>
          <a:off x="2149873" y="1285175"/>
          <a:ext cx="3136900" cy="635000"/>
        </p:xfrm>
        <a:graphic>
          <a:graphicData uri="http://schemas.openxmlformats.org/presentationml/2006/ole">
            <mc:AlternateContent xmlns:mc="http://schemas.openxmlformats.org/markup-compatibility/2006">
              <mc:Choice xmlns:v="urn:schemas-microsoft-com:vml" Requires="v">
                <p:oleObj spid="_x0000_s360000" name="Equation" r:id="rId15" imgW="3136680" imgH="634680" progId="Equation.DSMT4">
                  <p:embed/>
                </p:oleObj>
              </mc:Choice>
              <mc:Fallback>
                <p:oleObj name="Equation" r:id="rId15" imgW="3136680" imgH="6346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49873" y="1285175"/>
                        <a:ext cx="31369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8" name="TextBox 17"/>
              <p:cNvSpPr txBox="1"/>
              <p:nvPr/>
            </p:nvSpPr>
            <p:spPr>
              <a:xfrm>
                <a:off x="480674" y="3996809"/>
                <a:ext cx="5824864" cy="369332"/>
              </a:xfrm>
              <a:prstGeom prst="rect">
                <a:avLst/>
              </a:prstGeom>
              <a:noFill/>
            </p:spPr>
            <p:txBody>
              <a:bodyPr wrap="none" rtlCol="0">
                <a:spAutoFit/>
              </a:bodyPr>
              <a:lstStyle/>
              <a:p>
                <a:pPr marL="285750" indent="-285750">
                  <a:buFont typeface="Wingdings" panose="05000000000000000000" pitchFamily="2" charset="2"/>
                  <a:buChar char="v"/>
                </a:pPr>
                <a14:m>
                  <m:oMath xmlns:m="http://schemas.openxmlformats.org/officeDocument/2006/math">
                    <m:r>
                      <a:rPr lang="en-US" i="1" smtClean="0">
                        <a:latin typeface="Cambria Math"/>
                        <a:ea typeface="Cambria Math"/>
                      </a:rPr>
                      <m:t>𝜆</m:t>
                    </m:r>
                    <m:r>
                      <a:rPr lang="en-US" i="1" smtClean="0">
                        <a:latin typeface="Cambria Math"/>
                        <a:ea typeface="Cambria Math"/>
                      </a:rPr>
                      <m:t>&gt;</m:t>
                    </m:r>
                    <m:sSub>
                      <m:sSubPr>
                        <m:ctrlPr>
                          <a:rPr lang="en-US" i="1" smtClean="0">
                            <a:latin typeface="Cambria Math"/>
                            <a:ea typeface="Cambria Math"/>
                          </a:rPr>
                        </m:ctrlPr>
                      </m:sSubPr>
                      <m:e>
                        <m:r>
                          <a:rPr lang="en-US" i="1">
                            <a:latin typeface="Cambria Math"/>
                            <a:ea typeface="Cambria Math"/>
                          </a:rPr>
                          <m:t>𝜆</m:t>
                        </m:r>
                        <m:r>
                          <m:rPr>
                            <m:nor/>
                          </m:rPr>
                          <a:rPr lang="en-US" dirty="0"/>
                          <m:t> </m:t>
                        </m:r>
                      </m:e>
                      <m:sub>
                        <m:r>
                          <a:rPr lang="en-US" i="1" smtClean="0">
                            <a:latin typeface="Cambria Math"/>
                            <a:ea typeface="Cambria Math"/>
                          </a:rPr>
                          <m:t>∗</m:t>
                        </m:r>
                      </m:sub>
                    </m:sSub>
                  </m:oMath>
                </a14:m>
                <a:r>
                  <a:rPr lang="en-US" dirty="0"/>
                  <a:t>, </a:t>
                </a:r>
                <a14:m>
                  <m:oMath xmlns:m="http://schemas.openxmlformats.org/officeDocument/2006/math">
                    <m:acc>
                      <m:accPr>
                        <m:chr m:val="̇"/>
                        <m:ctrlPr>
                          <a:rPr lang="en-US" i="1" dirty="0" smtClean="0">
                            <a:latin typeface="Cambria Math"/>
                          </a:rPr>
                        </m:ctrlPr>
                      </m:accPr>
                      <m:e>
                        <m:sSub>
                          <m:sSubPr>
                            <m:ctrlPr>
                              <a:rPr lang="en-US" i="1" dirty="0" smtClean="0">
                                <a:latin typeface="Cambria Math"/>
                                <a:ea typeface="Cambria Math"/>
                              </a:rPr>
                            </m:ctrlPr>
                          </m:sSubPr>
                          <m:e>
                            <m:r>
                              <a:rPr lang="en-US" i="1" dirty="0">
                                <a:latin typeface="Cambria Math"/>
                                <a:ea typeface="Cambria Math"/>
                              </a:rPr>
                              <m:t>𝜔</m:t>
                            </m:r>
                          </m:e>
                          <m:sub>
                            <m:r>
                              <a:rPr lang="en-US" b="0" i="1" dirty="0" smtClean="0">
                                <a:latin typeface="Cambria Math"/>
                                <a:ea typeface="Cambria Math"/>
                              </a:rPr>
                              <m:t>𝑟</m:t>
                            </m:r>
                          </m:sub>
                        </m:sSub>
                      </m:e>
                    </m:acc>
                    <m:r>
                      <a:rPr lang="en-US" i="1" dirty="0" smtClean="0">
                        <a:latin typeface="Cambria Math"/>
                        <a:ea typeface="Cambria Math"/>
                      </a:rPr>
                      <m:t>&lt;</m:t>
                    </m:r>
                    <m:r>
                      <a:rPr lang="en-US" b="0" i="1" dirty="0" smtClean="0">
                        <a:latin typeface="Cambria Math"/>
                        <a:ea typeface="Cambria Math"/>
                      </a:rPr>
                      <m:t>0</m:t>
                    </m:r>
                  </m:oMath>
                </a14:m>
                <a:r>
                  <a:rPr lang="en-US" dirty="0"/>
                  <a:t>, rotor will decelerate towards </a:t>
                </a:r>
                <a14:m>
                  <m:oMath xmlns:m="http://schemas.openxmlformats.org/officeDocument/2006/math">
                    <m:r>
                      <a:rPr lang="en-US" i="1">
                        <a:latin typeface="Cambria Math"/>
                        <a:ea typeface="Cambria Math"/>
                      </a:rPr>
                      <m:t>𝜆</m:t>
                    </m:r>
                    <m:r>
                      <a:rPr lang="en-US" b="0" i="1" smtClean="0">
                        <a:latin typeface="Cambria Math"/>
                        <a:ea typeface="Cambria Math"/>
                      </a:rPr>
                      <m:t>=</m:t>
                    </m:r>
                    <m:sSub>
                      <m:sSubPr>
                        <m:ctrlPr>
                          <a:rPr lang="en-US" i="1">
                            <a:latin typeface="Cambria Math"/>
                            <a:ea typeface="Cambria Math"/>
                          </a:rPr>
                        </m:ctrlPr>
                      </m:sSubPr>
                      <m:e>
                        <m:r>
                          <a:rPr lang="en-US" i="1">
                            <a:latin typeface="Cambria Math"/>
                            <a:ea typeface="Cambria Math"/>
                          </a:rPr>
                          <m:t>𝜆</m:t>
                        </m:r>
                        <m:r>
                          <m:rPr>
                            <m:nor/>
                          </m:rPr>
                          <a:rPr lang="en-US" dirty="0"/>
                          <m:t> </m:t>
                        </m:r>
                      </m:e>
                      <m:sub>
                        <m:r>
                          <a:rPr lang="en-US" i="1">
                            <a:latin typeface="Cambria Math"/>
                            <a:ea typeface="Cambria Math"/>
                          </a:rPr>
                          <m:t>∗</m:t>
                        </m:r>
                      </m:sub>
                    </m:sSub>
                  </m:oMath>
                </a14:m>
                <a:r>
                  <a:rPr lang="en-US" dirty="0"/>
                  <a:t> </a:t>
                </a:r>
              </a:p>
            </p:txBody>
          </p:sp>
        </mc:Choice>
        <mc:Fallback xmlns="">
          <p:sp>
            <p:nvSpPr>
              <p:cNvPr id="18" name="TextBox 17"/>
              <p:cNvSpPr txBox="1">
                <a:spLocks noRot="1" noChangeAspect="1" noMove="1" noResize="1" noEditPoints="1" noAdjustHandles="1" noChangeArrowheads="1" noChangeShapeType="1" noTextEdit="1"/>
              </p:cNvSpPr>
              <p:nvPr/>
            </p:nvSpPr>
            <p:spPr>
              <a:xfrm>
                <a:off x="480674" y="3996809"/>
                <a:ext cx="5824864" cy="369332"/>
              </a:xfrm>
              <a:prstGeom prst="rect">
                <a:avLst/>
              </a:prstGeom>
              <a:blipFill rotWithShape="1">
                <a:blip r:embed="rId17"/>
                <a:stretch>
                  <a:fillRect l="-733"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976662" y="3975393"/>
                <a:ext cx="1334211" cy="390748"/>
              </a:xfrm>
              <a:prstGeom prst="rect">
                <a:avLst/>
              </a:prstGeom>
              <a:noFill/>
            </p:spPr>
            <p:txBody>
              <a:bodyPr wrap="none" rtlCol="0">
                <a:spAutoFit/>
              </a:bodyPr>
              <a:lstStyle/>
              <a:p>
                <a14:m>
                  <m:oMath xmlns:m="http://schemas.openxmlformats.org/officeDocument/2006/math">
                    <m:sSub>
                      <m:sSubPr>
                        <m:ctrlPr>
                          <a:rPr lang="en-US" i="1" smtClean="0">
                            <a:latin typeface="Cambria Math"/>
                          </a:rPr>
                        </m:ctrlPr>
                      </m:sSubPr>
                      <m:e>
                        <m:r>
                          <a:rPr lang="en-US" b="0" i="1" smtClean="0">
                            <a:latin typeface="Cambria Math"/>
                          </a:rPr>
                          <m:t>𝐶</m:t>
                        </m:r>
                      </m:e>
                      <m:sub>
                        <m:r>
                          <a:rPr lang="en-US" b="0" i="1" smtClean="0">
                            <a:latin typeface="Cambria Math"/>
                          </a:rPr>
                          <m:t>𝑝</m:t>
                        </m:r>
                      </m:sub>
                    </m:sSub>
                    <m:r>
                      <a:rPr lang="en-US" i="1" smtClean="0">
                        <a:latin typeface="Cambria Math"/>
                        <a:ea typeface="Cambria Math"/>
                      </a:rPr>
                      <m:t>≤</m:t>
                    </m:r>
                  </m:oMath>
                </a14:m>
                <a:r>
                  <a:rPr lang="en-US" dirty="0"/>
                  <a:t> </a:t>
                </a:r>
                <a14:m>
                  <m:oMath xmlns:m="http://schemas.openxmlformats.org/officeDocument/2006/math">
                    <m:sSub>
                      <m:sSubPr>
                        <m:ctrlPr>
                          <a:rPr lang="en-US" i="1">
                            <a:latin typeface="Cambria Math"/>
                          </a:rPr>
                        </m:ctrlPr>
                      </m:sSubPr>
                      <m:e>
                        <m:r>
                          <a:rPr lang="en-US" i="1">
                            <a:latin typeface="Cambria Math"/>
                          </a:rPr>
                          <m:t>𝐶</m:t>
                        </m:r>
                      </m:e>
                      <m:sub>
                        <m:r>
                          <a:rPr lang="en-US" i="1">
                            <a:latin typeface="Cambria Math"/>
                          </a:rPr>
                          <m:t>𝑝</m:t>
                        </m:r>
                        <m:r>
                          <a:rPr lang="en-US" b="0" i="1" smtClean="0">
                            <a:latin typeface="Cambria Math"/>
                          </a:rPr>
                          <m:t>𝑚𝑎𝑥</m:t>
                        </m:r>
                      </m:sub>
                    </m:sSub>
                  </m:oMath>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976662" y="3975393"/>
                <a:ext cx="1334211" cy="390748"/>
              </a:xfrm>
              <a:prstGeom prst="rect">
                <a:avLst/>
              </a:prstGeom>
              <a:blipFill rotWithShape="1">
                <a:blip r:embed="rId18"/>
                <a:stretch>
                  <a:fillRect b="-3125"/>
                </a:stretch>
              </a:blipFill>
            </p:spPr>
            <p:txBody>
              <a:bodyPr/>
              <a:lstStyle/>
              <a:p>
                <a:r>
                  <a:rPr lang="en-US">
                    <a:noFill/>
                  </a:rPr>
                  <a:t> </a:t>
                </a:r>
              </a:p>
            </p:txBody>
          </p:sp>
        </mc:Fallback>
      </mc:AlternateContent>
      <p:graphicFrame>
        <p:nvGraphicFramePr>
          <p:cNvPr id="20" name="Object 19"/>
          <p:cNvGraphicFramePr>
            <a:graphicFrameLocks noChangeAspect="1"/>
          </p:cNvGraphicFramePr>
          <p:nvPr>
            <p:extLst>
              <p:ext uri="{D42A27DB-BD31-4B8C-83A1-F6EECF244321}">
                <p14:modId xmlns:p14="http://schemas.microsoft.com/office/powerpoint/2010/main" val="3691025816"/>
              </p:ext>
            </p:extLst>
          </p:nvPr>
        </p:nvGraphicFramePr>
        <p:xfrm>
          <a:off x="1991293" y="4365625"/>
          <a:ext cx="1155700" cy="584200"/>
        </p:xfrm>
        <a:graphic>
          <a:graphicData uri="http://schemas.openxmlformats.org/presentationml/2006/ole">
            <mc:AlternateContent xmlns:mc="http://schemas.openxmlformats.org/markup-compatibility/2006">
              <mc:Choice xmlns:v="urn:schemas-microsoft-com:vml" Requires="v">
                <p:oleObj spid="_x0000_s360001" name="Equation" r:id="rId19" imgW="1155600" imgH="583920" progId="Equation.DSMT4">
                  <p:embed/>
                </p:oleObj>
              </mc:Choice>
              <mc:Fallback>
                <p:oleObj name="Equation" r:id="rId19" imgW="1155600" imgH="58392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91293" y="4365625"/>
                        <a:ext cx="1155700" cy="58420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21" name="Rectangle 20"/>
              <p:cNvSpPr/>
              <p:nvPr/>
            </p:nvSpPr>
            <p:spPr>
              <a:xfrm>
                <a:off x="702514" y="1237550"/>
                <a:ext cx="995272" cy="611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𝜆</m:t>
                      </m:r>
                      <m:r>
                        <a:rPr lang="en-US" i="1">
                          <a:latin typeface="Cambria Math"/>
                          <a:ea typeface="Cambria Math"/>
                        </a:rPr>
                        <m:t>=</m:t>
                      </m:r>
                      <m:f>
                        <m:fPr>
                          <m:ctrlPr>
                            <a:rPr lang="en-US" i="1">
                              <a:latin typeface="Cambria Math"/>
                              <a:ea typeface="Cambria Math"/>
                            </a:rPr>
                          </m:ctrlPr>
                        </m:fPr>
                        <m:num>
                          <m:r>
                            <a:rPr lang="en-US" i="1">
                              <a:latin typeface="Cambria Math"/>
                              <a:ea typeface="Cambria Math"/>
                            </a:rPr>
                            <m:t>𝜔</m:t>
                          </m:r>
                          <m:r>
                            <a:rPr lang="en-US" i="1">
                              <a:latin typeface="Cambria Math"/>
                              <a:ea typeface="Cambria Math"/>
                            </a:rPr>
                            <m:t>𝑅</m:t>
                          </m:r>
                        </m:num>
                        <m:den>
                          <m:r>
                            <a:rPr lang="en-US" i="1">
                              <a:latin typeface="Cambria Math"/>
                              <a:ea typeface="Cambria Math"/>
                            </a:rPr>
                            <m:t>𝑣</m:t>
                          </m:r>
                        </m:den>
                      </m:f>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702514" y="1237550"/>
                <a:ext cx="995272" cy="611001"/>
              </a:xfrm>
              <a:prstGeom prst="rect">
                <a:avLst/>
              </a:prstGeom>
              <a:blipFill rotWithShape="1">
                <a:blip r:embed="rId21"/>
                <a:stretch>
                  <a:fillRect/>
                </a:stretch>
              </a:blipFill>
            </p:spPr>
            <p:txBody>
              <a:bodyPr/>
              <a:lstStyle/>
              <a:p>
                <a:r>
                  <a:rPr lang="en-US">
                    <a:noFill/>
                  </a:rPr>
                  <a:t> </a:t>
                </a:r>
              </a:p>
            </p:txBody>
          </p:sp>
        </mc:Fallback>
      </mc:AlternateContent>
      <p:sp>
        <p:nvSpPr>
          <p:cNvPr id="24"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Region 2 standard torque control</a:t>
            </a:r>
          </a:p>
        </p:txBody>
      </p:sp>
      <p:sp>
        <p:nvSpPr>
          <p:cNvPr id="9" name="Slide Number Placeholder 8"/>
          <p:cNvSpPr>
            <a:spLocks noGrp="1"/>
          </p:cNvSpPr>
          <p:nvPr>
            <p:ph type="sldNum" sz="quarter" idx="4"/>
          </p:nvPr>
        </p:nvSpPr>
        <p:spPr/>
        <p:txBody>
          <a:bodyPr/>
          <a:lstStyle/>
          <a:p>
            <a:fld id="{4A466926-17EF-4CAC-B717-1CD0EBB5093C}" type="slidenum">
              <a:rPr lang="en-US" smtClean="0"/>
              <a:t>28</a:t>
            </a:fld>
            <a:endParaRPr lang="en-US"/>
          </a:p>
        </p:txBody>
      </p:sp>
    </p:spTree>
    <p:extLst>
      <p:ext uri="{BB962C8B-B14F-4D97-AF65-F5344CB8AC3E}">
        <p14:creationId xmlns:p14="http://schemas.microsoft.com/office/powerpoint/2010/main" val="10385876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TextBox 18"/>
          <p:cNvSpPr txBox="1"/>
          <p:nvPr/>
        </p:nvSpPr>
        <p:spPr>
          <a:xfrm>
            <a:off x="262616" y="1055437"/>
            <a:ext cx="8229600" cy="430887"/>
          </a:xfrm>
          <a:prstGeom prst="rect">
            <a:avLst/>
          </a:prstGeom>
          <a:noFill/>
        </p:spPr>
        <p:txBody>
          <a:bodyPr wrap="square" rtlCol="0">
            <a:spAutoFit/>
          </a:bodyPr>
          <a:lstStyle/>
          <a:p>
            <a:pPr>
              <a:spcAft>
                <a:spcPts val="500"/>
              </a:spcAft>
            </a:pPr>
            <a:r>
              <a:rPr lang="en-US" sz="2200" b="1" i="1" dirty="0">
                <a:effectLst>
                  <a:outerShdw blurRad="38100" dist="38100" dir="2700000" algn="tl">
                    <a:srgbClr val="000000">
                      <a:alpha val="43137"/>
                    </a:srgbClr>
                  </a:outerShdw>
                </a:effectLst>
              </a:rPr>
              <a:t>Generator torque controller</a:t>
            </a:r>
            <a:endParaRPr lang="en-US" dirty="0"/>
          </a:p>
        </p:txBody>
      </p:sp>
      <p:sp>
        <p:nvSpPr>
          <p:cNvPr id="8"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 Torque Control</a:t>
            </a:r>
          </a:p>
        </p:txBody>
      </p:sp>
      <mc:AlternateContent xmlns:mc="http://schemas.openxmlformats.org/markup-compatibility/2006" xmlns:a14="http://schemas.microsoft.com/office/drawing/2010/main">
        <mc:Choice Requires="a14">
          <p:sp>
            <p:nvSpPr>
              <p:cNvPr id="9" name="TextBox 8"/>
              <p:cNvSpPr txBox="1"/>
              <p:nvPr/>
            </p:nvSpPr>
            <p:spPr>
              <a:xfrm>
                <a:off x="849988" y="4374104"/>
                <a:ext cx="3527428" cy="1666875"/>
              </a:xfrm>
              <a:prstGeom prst="rect">
                <a:avLst/>
              </a:prstGeom>
              <a:noFill/>
            </p:spPr>
            <p:txBody>
              <a:bodyPr wrap="square" rtlCol="0">
                <a:noAutofit/>
              </a:bodyPr>
              <a:lstStyle/>
              <a:p>
                <a:pPr marL="342900" indent="-342900">
                  <a:spcAft>
                    <a:spcPts val="500"/>
                  </a:spcAft>
                  <a:buFont typeface="Wingdings" panose="05000000000000000000" pitchFamily="2" charset="2"/>
                  <a:buChar char="§"/>
                </a:pPr>
                <a14:m>
                  <m:oMath xmlns:m="http://schemas.openxmlformats.org/officeDocument/2006/math">
                    <m:r>
                      <a:rPr lang="en-US" i="1" smtClean="0">
                        <a:latin typeface="Cambria Math"/>
                        <a:ea typeface="Cambria Math"/>
                      </a:rPr>
                      <m:t>𝜔</m:t>
                    </m:r>
                  </m:oMath>
                </a14:m>
                <a:r>
                  <a:rPr lang="en-US" dirty="0"/>
                  <a:t>: generator speed</a:t>
                </a:r>
              </a:p>
              <a:p>
                <a:pPr marL="342900" indent="-342900">
                  <a:spcAft>
                    <a:spcPts val="500"/>
                  </a:spcAft>
                  <a:buFont typeface="Wingdings" panose="05000000000000000000" pitchFamily="2" charset="2"/>
                  <a:buChar char="§"/>
                </a:pPr>
                <a14:m>
                  <m:oMath xmlns:m="http://schemas.openxmlformats.org/officeDocument/2006/math">
                    <m:r>
                      <a:rPr lang="en-US" b="0" i="1" smtClean="0">
                        <a:latin typeface="Cambria Math"/>
                      </a:rPr>
                      <m:t>𝑘</m:t>
                    </m:r>
                  </m:oMath>
                </a14:m>
                <a:r>
                  <a:rPr lang="en-US" dirty="0"/>
                  <a:t>: optimal constant of proportionality (0.0255764</a:t>
                </a:r>
                <a14:m>
                  <m:oMath xmlns:m="http://schemas.openxmlformats.org/officeDocument/2006/math">
                    <m:r>
                      <a:rPr lang="en-US" b="0" i="1" smtClean="0">
                        <a:latin typeface="Cambria Math"/>
                      </a:rPr>
                      <m:t>𝑁</m:t>
                    </m:r>
                    <m:r>
                      <a:rPr lang="en-US" b="0" i="1" smtClean="0">
                        <a:latin typeface="Cambria Math"/>
                        <a:ea typeface="Cambria Math"/>
                      </a:rPr>
                      <m:t>∙</m:t>
                    </m:r>
                    <m:r>
                      <a:rPr lang="en-US" b="0" i="1" smtClean="0">
                        <a:latin typeface="Cambria Math"/>
                        <a:ea typeface="Cambria Math"/>
                      </a:rPr>
                      <m:t>𝑚</m:t>
                    </m:r>
                    <m:r>
                      <a:rPr lang="en-US" b="0" i="1" smtClean="0">
                        <a:latin typeface="Cambria Math"/>
                        <a:ea typeface="Cambria Math"/>
                      </a:rPr>
                      <m:t>/</m:t>
                    </m:r>
                    <m:sSup>
                      <m:sSupPr>
                        <m:ctrlPr>
                          <a:rPr lang="en-US" b="0" i="1" smtClean="0">
                            <a:latin typeface="Cambria Math"/>
                            <a:ea typeface="Cambria Math"/>
                          </a:rPr>
                        </m:ctrlPr>
                      </m:sSupPr>
                      <m:e>
                        <m:r>
                          <a:rPr lang="en-US" i="1">
                            <a:latin typeface="Cambria Math"/>
                            <a:ea typeface="Cambria Math"/>
                          </a:rPr>
                          <m:t>𝑟𝑝𝑚</m:t>
                        </m:r>
                      </m:e>
                      <m:sup>
                        <m:r>
                          <a:rPr lang="en-US" b="0" i="1" smtClean="0">
                            <a:latin typeface="Cambria Math"/>
                            <a:ea typeface="Cambria Math"/>
                          </a:rPr>
                          <m:t>2</m:t>
                        </m:r>
                      </m:sup>
                    </m:sSup>
                  </m:oMath>
                </a14:m>
                <a:r>
                  <a:rPr lang="en-US" dirty="0"/>
                  <a:t>)</a:t>
                </a:r>
              </a:p>
              <a:p>
                <a:pPr marL="342900" indent="-342900">
                  <a:spcAft>
                    <a:spcPts val="500"/>
                  </a:spcAft>
                  <a:buFont typeface="Wingdings" panose="05000000000000000000" pitchFamily="2" charset="2"/>
                  <a:buChar char="§"/>
                </a:pPr>
                <a14:m>
                  <m:oMath xmlns:m="http://schemas.openxmlformats.org/officeDocument/2006/math">
                    <m:sSub>
                      <m:sSubPr>
                        <m:ctrlPr>
                          <a:rPr lang="en-US" i="1" smtClean="0">
                            <a:latin typeface="Cambria Math"/>
                          </a:rPr>
                        </m:ctrlPr>
                      </m:sSubPr>
                      <m:e>
                        <m:r>
                          <a:rPr lang="en-US" i="1" smtClean="0">
                            <a:latin typeface="Cambria Math"/>
                            <a:ea typeface="Cambria Math"/>
                          </a:rPr>
                          <m:t>𝜔</m:t>
                        </m:r>
                      </m:e>
                      <m:sub>
                        <m:r>
                          <a:rPr lang="en-US" b="0" i="1" smtClean="0">
                            <a:latin typeface="Cambria Math"/>
                          </a:rPr>
                          <m:t>1</m:t>
                        </m:r>
                      </m:sub>
                    </m:sSub>
                  </m:oMath>
                </a14:m>
                <a:r>
                  <a:rPr lang="en-US" dirty="0"/>
                  <a:t>: 1,161.963 </a:t>
                </a:r>
                <a14:m>
                  <m:oMath xmlns:m="http://schemas.openxmlformats.org/officeDocument/2006/math">
                    <m:r>
                      <a:rPr lang="en-US" b="0" i="1" smtClean="0">
                        <a:latin typeface="Cambria Math"/>
                      </a:rPr>
                      <m:t>𝑟𝑝𝑚</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49988" y="4374104"/>
                <a:ext cx="3527428" cy="1666875"/>
              </a:xfrm>
              <a:prstGeom prst="rect">
                <a:avLst/>
              </a:prstGeom>
              <a:blipFill rotWithShape="0">
                <a:blip r:embed="rId4"/>
                <a:stretch>
                  <a:fillRect l="-1036" t="-2198" b="-1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939391" y="4593179"/>
                <a:ext cx="3871234" cy="1447800"/>
              </a:xfrm>
              <a:prstGeom prst="rect">
                <a:avLst/>
              </a:prstGeom>
              <a:noFill/>
            </p:spPr>
            <p:txBody>
              <a:bodyPr wrap="square" rtlCol="0">
                <a:noAutofit/>
              </a:bodyPr>
              <a:lstStyle/>
              <a:p>
                <a:pPr marL="342900" indent="-342900">
                  <a:spcAft>
                    <a:spcPts val="500"/>
                  </a:spcAft>
                  <a:buFont typeface="Wingdings" panose="05000000000000000000" pitchFamily="2" charset="2"/>
                  <a:buChar char="§"/>
                </a:pPr>
                <a14:m>
                  <m:oMath xmlns:m="http://schemas.openxmlformats.org/officeDocument/2006/math">
                    <m:sSub>
                      <m:sSubPr>
                        <m:ctrlPr>
                          <a:rPr lang="en-US" i="1" smtClean="0">
                            <a:latin typeface="Cambria Math"/>
                          </a:rPr>
                        </m:ctrlPr>
                      </m:sSubPr>
                      <m:e>
                        <m:r>
                          <a:rPr lang="en-US" i="1" smtClean="0">
                            <a:latin typeface="Cambria Math"/>
                            <a:ea typeface="Cambria Math"/>
                          </a:rPr>
                          <m:t>𝜔</m:t>
                        </m:r>
                      </m:e>
                      <m:sub>
                        <m:r>
                          <a:rPr lang="en-US" b="0" i="1" smtClean="0">
                            <a:latin typeface="Cambria Math"/>
                          </a:rPr>
                          <m:t>𝑟𝑎𝑡𝑒𝑑</m:t>
                        </m:r>
                      </m:sub>
                    </m:sSub>
                  </m:oMath>
                </a14:m>
                <a:r>
                  <a:rPr lang="en-US" dirty="0"/>
                  <a:t>: 1173.7 </a:t>
                </a:r>
                <a14:m>
                  <m:oMath xmlns:m="http://schemas.openxmlformats.org/officeDocument/2006/math">
                    <m:r>
                      <a:rPr lang="en-US" i="1">
                        <a:latin typeface="Cambria Math"/>
                      </a:rPr>
                      <m:t>𝑟𝑝𝑚</m:t>
                    </m:r>
                  </m:oMath>
                </a14:m>
                <a:endParaRPr lang="en-US" dirty="0"/>
              </a:p>
              <a:p>
                <a:pPr marL="342900" indent="-342900">
                  <a:spcAft>
                    <a:spcPts val="500"/>
                  </a:spcAft>
                  <a:buFont typeface="Wingdings" panose="05000000000000000000" pitchFamily="2" charset="2"/>
                  <a:buChar char="§"/>
                </a:pPr>
                <a14:m>
                  <m:oMath xmlns:m="http://schemas.openxmlformats.org/officeDocument/2006/math">
                    <m:sSub>
                      <m:sSubPr>
                        <m:ctrlPr>
                          <a:rPr lang="en-US" i="1" smtClean="0">
                            <a:latin typeface="Cambria Math"/>
                          </a:rPr>
                        </m:ctrlPr>
                      </m:sSubPr>
                      <m:e>
                        <m:r>
                          <a:rPr lang="en-US" i="1" smtClean="0">
                            <a:latin typeface="Cambria Math"/>
                            <a:ea typeface="Cambria Math"/>
                          </a:rPr>
                          <m:t>𝜏</m:t>
                        </m:r>
                      </m:e>
                      <m:sub>
                        <m:r>
                          <a:rPr lang="en-US" b="0" i="1" smtClean="0">
                            <a:latin typeface="Cambria Math"/>
                          </a:rPr>
                          <m:t>𝑟𝑎𝑡𝑒𝑑</m:t>
                        </m:r>
                      </m:sub>
                    </m:sSub>
                  </m:oMath>
                </a14:m>
                <a:r>
                  <a:rPr lang="en-US" dirty="0"/>
                  <a:t>: 43,093.55 </a:t>
                </a:r>
                <a14:m>
                  <m:oMath xmlns:m="http://schemas.openxmlformats.org/officeDocument/2006/math">
                    <m:r>
                      <a:rPr lang="en-US" i="1">
                        <a:latin typeface="Cambria Math"/>
                      </a:rPr>
                      <m:t>𝑁</m:t>
                    </m:r>
                    <m:r>
                      <a:rPr lang="en-US" i="1">
                        <a:latin typeface="Cambria Math"/>
                        <a:ea typeface="Cambria Math"/>
                      </a:rPr>
                      <m:t>∙</m:t>
                    </m:r>
                    <m:r>
                      <a:rPr lang="en-US" i="1">
                        <a:latin typeface="Cambria Math"/>
                        <a:ea typeface="Cambria Math"/>
                      </a:rPr>
                      <m:t>𝑚</m:t>
                    </m:r>
                  </m:oMath>
                </a14:m>
                <a:endParaRPr lang="en-US" i="1" dirty="0">
                  <a:latin typeface="Cambria Math"/>
                </a:endParaRPr>
              </a:p>
              <a:p>
                <a:pPr marL="342900" indent="-342900">
                  <a:spcAft>
                    <a:spcPts val="500"/>
                  </a:spcAft>
                  <a:buFont typeface="Wingdings" panose="05000000000000000000" pitchFamily="2" charset="2"/>
                  <a:buChar char="§"/>
                </a:pPr>
                <a14:m>
                  <m:oMath xmlns:m="http://schemas.openxmlformats.org/officeDocument/2006/math">
                    <m:sSub>
                      <m:sSubPr>
                        <m:ctrlPr>
                          <a:rPr lang="en-US" i="1" dirty="0" smtClean="0">
                            <a:latin typeface="Cambria Math"/>
                            <a:ea typeface="Cambria Math"/>
                          </a:rPr>
                        </m:ctrlPr>
                      </m:sSubPr>
                      <m:e>
                        <m:r>
                          <a:rPr lang="en-US" i="1" dirty="0">
                            <a:latin typeface="Cambria Math"/>
                            <a:ea typeface="Cambria Math"/>
                          </a:rPr>
                          <m:t>𝜏</m:t>
                        </m:r>
                      </m:e>
                      <m:sub>
                        <m:r>
                          <a:rPr lang="en-US" b="0" i="1" dirty="0" smtClean="0">
                            <a:latin typeface="Cambria Math"/>
                            <a:ea typeface="Cambria Math"/>
                          </a:rPr>
                          <m:t>1</m:t>
                        </m:r>
                      </m:sub>
                    </m:sSub>
                  </m:oMath>
                </a14:m>
                <a:r>
                  <a:rPr lang="en-US" dirty="0"/>
                  <a:t>: 34532.18 </a:t>
                </a:r>
                <a14:m>
                  <m:oMath xmlns:m="http://schemas.openxmlformats.org/officeDocument/2006/math">
                    <m:r>
                      <a:rPr lang="en-US" i="1">
                        <a:latin typeface="Cambria Math"/>
                      </a:rPr>
                      <m:t>𝑁</m:t>
                    </m:r>
                    <m:r>
                      <a:rPr lang="en-US" i="1">
                        <a:latin typeface="Cambria Math"/>
                        <a:ea typeface="Cambria Math"/>
                      </a:rPr>
                      <m:t>∙</m:t>
                    </m:r>
                    <m:r>
                      <a:rPr lang="en-US" i="1">
                        <a:latin typeface="Cambria Math"/>
                        <a:ea typeface="Cambria Math"/>
                      </a:rPr>
                      <m:t>𝑚</m:t>
                    </m:r>
                  </m:oMath>
                </a14:m>
                <a:endParaRPr lang="en-US" i="1" dirty="0">
                  <a:latin typeface="Cambria Math"/>
                </a:endParaRP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939391" y="4593179"/>
                <a:ext cx="3871234" cy="1447800"/>
              </a:xfrm>
              <a:prstGeom prst="rect">
                <a:avLst/>
              </a:prstGeom>
              <a:blipFill rotWithShape="1">
                <a:blip r:embed="rId5"/>
                <a:stretch>
                  <a:fillRect l="-945" t="-2101"/>
                </a:stretch>
              </a:blipFill>
            </p:spPr>
            <p:txBody>
              <a:bodyPr/>
              <a:lstStyle/>
              <a:p>
                <a:r>
                  <a:rPr lang="en-US">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3368374041"/>
              </p:ext>
            </p:extLst>
          </p:nvPr>
        </p:nvGraphicFramePr>
        <p:xfrm>
          <a:off x="182563" y="2012950"/>
          <a:ext cx="4089400" cy="1879600"/>
        </p:xfrm>
        <a:graphic>
          <a:graphicData uri="http://schemas.openxmlformats.org/presentationml/2006/ole">
            <mc:AlternateContent xmlns:mc="http://schemas.openxmlformats.org/markup-compatibility/2006">
              <mc:Choice xmlns:v="urn:schemas-microsoft-com:vml" Requires="v">
                <p:oleObj spid="_x0000_s336194" name="Equation" r:id="rId6" imgW="4089240" imgH="1879560" progId="Equation.DSMT4">
                  <p:embed/>
                </p:oleObj>
              </mc:Choice>
              <mc:Fallback>
                <p:oleObj name="Equation" r:id="rId6" imgW="4089240" imgH="1879560" progId="Equation.DSMT4">
                  <p:embed/>
                  <p:pic>
                    <p:nvPicPr>
                      <p:cNvPr id="0" name=""/>
                      <p:cNvPicPr/>
                      <p:nvPr/>
                    </p:nvPicPr>
                    <p:blipFill>
                      <a:blip r:embed="rId7"/>
                      <a:stretch>
                        <a:fillRect/>
                      </a:stretch>
                    </p:blipFill>
                    <p:spPr>
                      <a:xfrm>
                        <a:off x="182563" y="2012950"/>
                        <a:ext cx="4089400" cy="1879600"/>
                      </a:xfrm>
                      <a:prstGeom prst="rect">
                        <a:avLst/>
                      </a:prstGeom>
                    </p:spPr>
                  </p:pic>
                </p:oleObj>
              </mc:Fallback>
            </mc:AlternateContent>
          </a:graphicData>
        </a:graphic>
      </p:graphicFrame>
      <p:pic>
        <p:nvPicPr>
          <p:cNvPr id="228617" name="Picture 2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8475" y="1518192"/>
            <a:ext cx="4602163"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fld id="{4A466926-17EF-4CAC-B717-1CD0EBB5093C}" type="slidenum">
              <a:rPr lang="en-US" smtClean="0"/>
              <a:t>29</a:t>
            </a:fld>
            <a:endParaRPr lang="en-US"/>
          </a:p>
        </p:txBody>
      </p:sp>
    </p:spTree>
    <p:extLst>
      <p:ext uri="{BB962C8B-B14F-4D97-AF65-F5344CB8AC3E}">
        <p14:creationId xmlns:p14="http://schemas.microsoft.com/office/powerpoint/2010/main" val="3572955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8840" y="3091361"/>
            <a:ext cx="3499689" cy="2081214"/>
          </a:xfrm>
          <a:prstGeom prst="rect">
            <a:avLst/>
          </a:prstGeom>
          <a:noFill/>
        </p:spPr>
        <p:txBody>
          <a:bodyPr wrap="square" rtlCol="0">
            <a:noAutofit/>
          </a:bodyPr>
          <a:lstStyle/>
          <a:p>
            <a:pPr>
              <a:spcAft>
                <a:spcPts val="500"/>
              </a:spcAft>
            </a:pPr>
            <a:r>
              <a:rPr lang="en-US" sz="2200" b="1" i="1" dirty="0">
                <a:cs typeface="Arial" panose="020B0604020202020204" pitchFamily="34" charset="0"/>
              </a:rPr>
              <a:t>Wind turbine control loops</a:t>
            </a:r>
            <a:endParaRPr lang="en-US" sz="2000" dirty="0">
              <a:cs typeface="Arial" panose="020B0604020202020204" pitchFamily="34" charset="0"/>
            </a:endParaRPr>
          </a:p>
          <a:p>
            <a:pPr marL="0" lvl="1" indent="-342900">
              <a:buFont typeface="Wingdings" panose="05000000000000000000" pitchFamily="2" charset="2"/>
              <a:buChar char="§"/>
            </a:pPr>
            <a:r>
              <a:rPr lang="en-US" sz="2000" dirty="0">
                <a:cs typeface="Arial" panose="020B0604020202020204" pitchFamily="34" charset="0"/>
              </a:rPr>
              <a:t>Generator torque control</a:t>
            </a:r>
          </a:p>
          <a:p>
            <a:pPr marL="0" lvl="1" indent="-342900">
              <a:buFont typeface="Wingdings" panose="05000000000000000000" pitchFamily="2" charset="2"/>
              <a:buChar char="§"/>
            </a:pPr>
            <a:r>
              <a:rPr lang="en-US" sz="2000" dirty="0">
                <a:cs typeface="Arial" panose="020B0604020202020204" pitchFamily="34" charset="0"/>
              </a:rPr>
              <a:t>Blade pitch control</a:t>
            </a:r>
          </a:p>
          <a:p>
            <a:pPr marL="0" lvl="1" indent="-342900">
              <a:buFont typeface="Wingdings" panose="05000000000000000000" pitchFamily="2" charset="2"/>
              <a:buChar char="§"/>
            </a:pPr>
            <a:r>
              <a:rPr lang="es-ES" sz="2000" dirty="0" err="1">
                <a:cs typeface="Arial" panose="020B0604020202020204" pitchFamily="34" charset="0"/>
              </a:rPr>
              <a:t>Nacelle</a:t>
            </a:r>
            <a:r>
              <a:rPr lang="es-ES" sz="2000" dirty="0">
                <a:cs typeface="Arial" panose="020B0604020202020204" pitchFamily="34" charset="0"/>
              </a:rPr>
              <a:t> </a:t>
            </a:r>
            <a:r>
              <a:rPr lang="es-ES" sz="2000" dirty="0" err="1">
                <a:cs typeface="Arial" panose="020B0604020202020204" pitchFamily="34" charset="0"/>
              </a:rPr>
              <a:t>yaw</a:t>
            </a:r>
            <a:r>
              <a:rPr lang="es-ES" sz="2000" dirty="0">
                <a:cs typeface="Arial" panose="020B0604020202020204" pitchFamily="34" charset="0"/>
              </a:rPr>
              <a:t> control </a:t>
            </a:r>
          </a:p>
        </p:txBody>
      </p:sp>
      <p:sp>
        <p:nvSpPr>
          <p:cNvPr id="2" name="Rectangle 1"/>
          <p:cNvSpPr/>
          <p:nvPr/>
        </p:nvSpPr>
        <p:spPr>
          <a:xfrm>
            <a:off x="596900" y="4176713"/>
            <a:ext cx="2286000" cy="319087"/>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bwMode="auto">
          <a:xfrm>
            <a:off x="1143000" y="-1"/>
            <a:ext cx="8001000" cy="847725"/>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Background: Wind Turbine and Control</a:t>
            </a:r>
          </a:p>
        </p:txBody>
      </p:sp>
      <p:sp>
        <p:nvSpPr>
          <p:cNvPr id="6" name="TextBox 5"/>
          <p:cNvSpPr txBox="1"/>
          <p:nvPr/>
        </p:nvSpPr>
        <p:spPr>
          <a:xfrm>
            <a:off x="228840" y="1179707"/>
            <a:ext cx="8242300" cy="1479892"/>
          </a:xfrm>
          <a:prstGeom prst="rect">
            <a:avLst/>
          </a:prstGeom>
          <a:noFill/>
        </p:spPr>
        <p:txBody>
          <a:bodyPr wrap="square" rtlCol="0">
            <a:spAutoFit/>
          </a:bodyPr>
          <a:lstStyle/>
          <a:p>
            <a:pPr>
              <a:spcAft>
                <a:spcPts val="500"/>
              </a:spcAft>
            </a:pPr>
            <a:r>
              <a:rPr lang="en-US" sz="2200" b="1" i="1" dirty="0">
                <a:cs typeface="Arial" panose="020B0604020202020204" pitchFamily="34" charset="0"/>
              </a:rPr>
              <a:t>Wind Energy </a:t>
            </a:r>
          </a:p>
          <a:p>
            <a:pPr marL="342900" indent="-342900">
              <a:spcAft>
                <a:spcPts val="0"/>
              </a:spcAft>
              <a:buFont typeface="Wingdings" pitchFamily="2" charset="2"/>
              <a:buChar char="§"/>
            </a:pPr>
            <a:r>
              <a:rPr lang="en-US" sz="2200" dirty="0">
                <a:cs typeface="Arial" panose="020B0604020202020204" pitchFamily="34" charset="0"/>
              </a:rPr>
              <a:t>Fastest growing energy source in the world: </a:t>
            </a:r>
            <a:r>
              <a:rPr lang="en-US" sz="2000" dirty="0">
                <a:cs typeface="Arial" panose="020B0604020202020204" pitchFamily="34" charset="0"/>
              </a:rPr>
              <a:t>The worldwide wind capacity reached over 400,000 MW by the end of 2015</a:t>
            </a:r>
          </a:p>
          <a:p>
            <a:pPr marL="342900" indent="-342900">
              <a:spcAft>
                <a:spcPts val="0"/>
              </a:spcAft>
              <a:buFont typeface="Wingdings" pitchFamily="2" charset="2"/>
              <a:buChar char="§"/>
            </a:pPr>
            <a:r>
              <a:rPr lang="en-US" sz="2200" dirty="0">
                <a:cs typeface="Arial" panose="020B0604020202020204" pitchFamily="34" charset="0"/>
              </a:rPr>
              <a:t>Low cost &amp; Renewable</a:t>
            </a:r>
          </a:p>
        </p:txBody>
      </p:sp>
      <p:pic>
        <p:nvPicPr>
          <p:cNvPr id="8" name="Picture 7"/>
          <p:cNvPicPr>
            <a:picLocks noChangeAspect="1"/>
          </p:cNvPicPr>
          <p:nvPr/>
        </p:nvPicPr>
        <p:blipFill>
          <a:blip r:embed="rId3"/>
          <a:stretch>
            <a:fillRect/>
          </a:stretch>
        </p:blipFill>
        <p:spPr>
          <a:xfrm>
            <a:off x="3635231" y="2448584"/>
            <a:ext cx="5508769" cy="3422780"/>
          </a:xfrm>
          <a:prstGeom prst="rect">
            <a:avLst/>
          </a:prstGeom>
        </p:spPr>
      </p:pic>
      <p:sp>
        <p:nvSpPr>
          <p:cNvPr id="12" name="TextBox 11"/>
          <p:cNvSpPr txBox="1"/>
          <p:nvPr/>
        </p:nvSpPr>
        <p:spPr>
          <a:xfrm>
            <a:off x="4589824" y="6031821"/>
            <a:ext cx="4163185" cy="307777"/>
          </a:xfrm>
          <a:prstGeom prst="rect">
            <a:avLst/>
          </a:prstGeom>
          <a:noFill/>
        </p:spPr>
        <p:txBody>
          <a:bodyPr wrap="square" rtlCol="0">
            <a:spAutoFit/>
          </a:bodyPr>
          <a:lstStyle/>
          <a:p>
            <a:r>
              <a:rPr lang="en-US" sz="1400" dirty="0"/>
              <a:t>http://</a:t>
            </a:r>
            <a:r>
              <a:rPr lang="en-US" sz="1400" dirty="0" err="1"/>
              <a:t>www.wavege.com</a:t>
            </a:r>
            <a:r>
              <a:rPr lang="en-US" sz="1400" dirty="0"/>
              <a:t>/wind-turbine-</a:t>
            </a:r>
            <a:r>
              <a:rPr lang="en-US" sz="1400" dirty="0" err="1"/>
              <a:t>diagram.html</a:t>
            </a:r>
            <a:endParaRPr lang="en-US" sz="1400" dirty="0"/>
          </a:p>
        </p:txBody>
      </p:sp>
      <p:sp>
        <p:nvSpPr>
          <p:cNvPr id="5" name="Slide Number Placeholder 4"/>
          <p:cNvSpPr>
            <a:spLocks noGrp="1"/>
          </p:cNvSpPr>
          <p:nvPr>
            <p:ph type="sldNum" sz="quarter" idx="4"/>
          </p:nvPr>
        </p:nvSpPr>
        <p:spPr/>
        <p:txBody>
          <a:bodyPr/>
          <a:lstStyle/>
          <a:p>
            <a:fld id="{4A466926-17EF-4CAC-B717-1CD0EBB5093C}" type="slidenum">
              <a:rPr lang="en-US" smtClean="0"/>
              <a:t>3</a:t>
            </a:fld>
            <a:endParaRPr lang="en-US"/>
          </a:p>
        </p:txBody>
      </p:sp>
    </p:spTree>
    <p:extLst>
      <p:ext uri="{BB962C8B-B14F-4D97-AF65-F5344CB8AC3E}">
        <p14:creationId xmlns:p14="http://schemas.microsoft.com/office/powerpoint/2010/main" val="251604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04" y="1187533"/>
            <a:ext cx="4873236" cy="2487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02654" y="1002867"/>
            <a:ext cx="2612571" cy="369332"/>
          </a:xfrm>
          <a:prstGeom prst="rect">
            <a:avLst/>
          </a:prstGeom>
          <a:noFill/>
        </p:spPr>
        <p:txBody>
          <a:bodyPr wrap="square" rtlCol="0">
            <a:spAutoFit/>
          </a:bodyPr>
          <a:lstStyle/>
          <a:p>
            <a:r>
              <a:rPr lang="en-US" dirty="0"/>
              <a:t>Bode of PID</a:t>
            </a:r>
          </a:p>
        </p:txBody>
      </p:sp>
      <p:pic>
        <p:nvPicPr>
          <p:cNvPr id="2877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0941" y="979565"/>
            <a:ext cx="4512623" cy="274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4A466926-17EF-4CAC-B717-1CD0EBB5093C}" type="slidenum">
              <a:rPr lang="en-US" smtClean="0"/>
              <a:t>30</a:t>
            </a:fld>
            <a:endParaRPr lang="en-US"/>
          </a:p>
        </p:txBody>
      </p:sp>
    </p:spTree>
    <p:extLst>
      <p:ext uri="{BB962C8B-B14F-4D97-AF65-F5344CB8AC3E}">
        <p14:creationId xmlns:p14="http://schemas.microsoft.com/office/powerpoint/2010/main" val="3693301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638" y="1087674"/>
            <a:ext cx="2296823" cy="2728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6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274" y="1310030"/>
            <a:ext cx="3101126" cy="22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bwMode="auto">
          <a:xfrm>
            <a:off x="1" y="-1"/>
            <a:ext cx="9144000"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Pitch angle </a:t>
            </a:r>
          </a:p>
        </p:txBody>
      </p:sp>
      <p:pic>
        <p:nvPicPr>
          <p:cNvPr id="246786"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958" y="4209322"/>
            <a:ext cx="3611880" cy="1737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678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1050" y="4177234"/>
            <a:ext cx="3609975" cy="1738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901621" y="6048375"/>
                <a:ext cx="2924175" cy="369332"/>
              </a:xfrm>
              <a:prstGeom prst="rect">
                <a:avLst/>
              </a:prstGeom>
              <a:noFill/>
            </p:spPr>
            <p:txBody>
              <a:bodyPr wrap="square" rtlCol="0">
                <a:spAutoFit/>
              </a:bodyPr>
              <a:lstStyle/>
              <a:p>
                <a:r>
                  <a:rPr lang="en-US" dirty="0"/>
                  <a:t>Wind turbine starts(</a:t>
                </a:r>
                <a14:m>
                  <m:oMath xmlns:m="http://schemas.openxmlformats.org/officeDocument/2006/math">
                    <m:r>
                      <a:rPr lang="en-US" i="1" smtClean="0">
                        <a:latin typeface="Cambria Math"/>
                        <a:ea typeface="Cambria Math"/>
                      </a:rPr>
                      <m:t>𝛽</m:t>
                    </m:r>
                    <m:r>
                      <a:rPr lang="en-US" b="0" i="1" smtClean="0">
                        <a:latin typeface="Cambria Math"/>
                        <a:ea typeface="Cambria Math"/>
                      </a:rPr>
                      <m:t>=0</m:t>
                    </m:r>
                  </m:oMath>
                </a14:m>
                <a:r>
                  <a:rPr lang="en-US" dirty="0"/>
                  <a:t>)</a:t>
                </a:r>
              </a:p>
            </p:txBody>
          </p:sp>
        </mc:Choice>
        <mc:Fallback xmlns="">
          <p:sp>
            <p:nvSpPr>
              <p:cNvPr id="2" name="TextBox 1"/>
              <p:cNvSpPr txBox="1">
                <a:spLocks noRot="1" noChangeAspect="1" noMove="1" noResize="1" noEditPoints="1" noAdjustHandles="1" noChangeArrowheads="1" noChangeShapeType="1" noTextEdit="1"/>
              </p:cNvSpPr>
              <p:nvPr/>
            </p:nvSpPr>
            <p:spPr>
              <a:xfrm>
                <a:off x="901621" y="6048375"/>
                <a:ext cx="2924175" cy="369332"/>
              </a:xfrm>
              <a:prstGeom prst="rect">
                <a:avLst/>
              </a:prstGeom>
              <a:blipFill rotWithShape="1">
                <a:blip r:embed="rId7"/>
                <a:stretch>
                  <a:fillRect l="-187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786311" y="6048376"/>
                <a:ext cx="3843339" cy="369332"/>
              </a:xfrm>
              <a:prstGeom prst="rect">
                <a:avLst/>
              </a:prstGeom>
              <a:noFill/>
            </p:spPr>
            <p:txBody>
              <a:bodyPr wrap="square" rtlCol="0">
                <a:spAutoFit/>
              </a:bodyPr>
              <a:lstStyle/>
              <a:p>
                <a:r>
                  <a:rPr lang="en-US" dirty="0"/>
                  <a:t>Wind turbine stops(</a:t>
                </a:r>
                <a14:m>
                  <m:oMath xmlns:m="http://schemas.openxmlformats.org/officeDocument/2006/math">
                    <m:r>
                      <a:rPr lang="en-US" i="1">
                        <a:latin typeface="Cambria Math"/>
                        <a:ea typeface="Cambria Math"/>
                      </a:rPr>
                      <m:t>𝛽</m:t>
                    </m:r>
                    <m:r>
                      <a:rPr lang="en-US" i="1">
                        <a:latin typeface="Cambria Math"/>
                        <a:ea typeface="Cambria Math"/>
                      </a:rPr>
                      <m:t>=</m:t>
                    </m:r>
                  </m:oMath>
                </a14:m>
                <a:r>
                  <a:rPr lang="en-US" dirty="0"/>
                  <a:t>90)</a:t>
                </a:r>
              </a:p>
            </p:txBody>
          </p:sp>
        </mc:Choice>
        <mc:Fallback xmlns="">
          <p:sp>
            <p:nvSpPr>
              <p:cNvPr id="11" name="TextBox 10"/>
              <p:cNvSpPr txBox="1">
                <a:spLocks noRot="1" noChangeAspect="1" noMove="1" noResize="1" noEditPoints="1" noAdjustHandles="1" noChangeArrowheads="1" noChangeShapeType="1" noTextEdit="1"/>
              </p:cNvSpPr>
              <p:nvPr/>
            </p:nvSpPr>
            <p:spPr>
              <a:xfrm>
                <a:off x="4786311" y="6048376"/>
                <a:ext cx="3843339" cy="369332"/>
              </a:xfrm>
              <a:prstGeom prst="rect">
                <a:avLst/>
              </a:prstGeom>
              <a:blipFill rotWithShape="1">
                <a:blip r:embed="rId8"/>
                <a:stretch>
                  <a:fillRect l="-1268" t="-8197" b="-24590"/>
                </a:stretch>
              </a:blipFill>
            </p:spPr>
            <p:txBody>
              <a:bodyPr/>
              <a:lstStyle/>
              <a:p>
                <a:r>
                  <a:rPr lang="en-US">
                    <a:noFill/>
                  </a:rPr>
                  <a:t> </a:t>
                </a:r>
              </a:p>
            </p:txBody>
          </p:sp>
        </mc:Fallback>
      </mc:AlternateContent>
      <p:pic>
        <p:nvPicPr>
          <p:cNvPr id="24678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1931" y="866775"/>
            <a:ext cx="3186788" cy="2042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678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7980" y="2502773"/>
            <a:ext cx="2090739" cy="1663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803105" y="3403387"/>
            <a:ext cx="904875" cy="230832"/>
          </a:xfrm>
          <a:prstGeom prst="rect">
            <a:avLst/>
          </a:prstGeom>
          <a:noFill/>
        </p:spPr>
        <p:txBody>
          <a:bodyPr wrap="square" rtlCol="0">
            <a:spAutoFit/>
          </a:bodyPr>
          <a:lstStyle/>
          <a:p>
            <a:r>
              <a:rPr lang="en-US" sz="900" dirty="0"/>
              <a:t>rotor plane</a:t>
            </a:r>
          </a:p>
        </p:txBody>
      </p:sp>
      <p:sp>
        <p:nvSpPr>
          <p:cNvPr id="16" name="TextBox 15"/>
          <p:cNvSpPr txBox="1"/>
          <p:nvPr/>
        </p:nvSpPr>
        <p:spPr>
          <a:xfrm>
            <a:off x="7077075" y="2336737"/>
            <a:ext cx="1885950" cy="230832"/>
          </a:xfrm>
          <a:prstGeom prst="rect">
            <a:avLst/>
          </a:prstGeom>
          <a:noFill/>
        </p:spPr>
        <p:txBody>
          <a:bodyPr wrap="square" rtlCol="0">
            <a:spAutoFit/>
          </a:bodyPr>
          <a:lstStyle/>
          <a:p>
            <a:r>
              <a:rPr lang="en-US" sz="900" dirty="0"/>
              <a:t>Low speed shaft horizontal axis</a:t>
            </a:r>
          </a:p>
        </p:txBody>
      </p:sp>
      <p:sp>
        <p:nvSpPr>
          <p:cNvPr id="5" name="Slide Number Placeholder 4"/>
          <p:cNvSpPr>
            <a:spLocks noGrp="1"/>
          </p:cNvSpPr>
          <p:nvPr>
            <p:ph type="sldNum" sz="quarter" idx="4"/>
          </p:nvPr>
        </p:nvSpPr>
        <p:spPr/>
        <p:txBody>
          <a:bodyPr/>
          <a:lstStyle/>
          <a:p>
            <a:fld id="{4A466926-17EF-4CAC-B717-1CD0EBB5093C}" type="slidenum">
              <a:rPr lang="en-US" smtClean="0"/>
              <a:t>31</a:t>
            </a:fld>
            <a:endParaRPr lang="en-US"/>
          </a:p>
        </p:txBody>
      </p:sp>
    </p:spTree>
    <p:extLst>
      <p:ext uri="{BB962C8B-B14F-4D97-AF65-F5344CB8AC3E}">
        <p14:creationId xmlns:p14="http://schemas.microsoft.com/office/powerpoint/2010/main" val="31959602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556" y="879598"/>
            <a:ext cx="5620102" cy="5685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110153" y="5732585"/>
            <a:ext cx="890955" cy="369332"/>
          </a:xfrm>
          <a:prstGeom prst="rect">
            <a:avLst/>
          </a:prstGeom>
          <a:solidFill>
            <a:schemeClr val="bg1"/>
          </a:solidFill>
        </p:spPr>
        <p:txBody>
          <a:bodyPr wrap="square" rtlCol="0">
            <a:spAutoFit/>
          </a:bodyPr>
          <a:lstStyle/>
          <a:p>
            <a:endParaRPr lang="en-US" dirty="0"/>
          </a:p>
        </p:txBody>
      </p:sp>
      <p:sp>
        <p:nvSpPr>
          <p:cNvPr id="4" name="Title 1"/>
          <p:cNvSpPr txBox="1">
            <a:spLocks/>
          </p:cNvSpPr>
          <p:nvPr/>
        </p:nvSpPr>
        <p:spPr bwMode="auto">
          <a:xfrm>
            <a:off x="1" y="-1"/>
            <a:ext cx="9144000"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Turbulent wind field</a:t>
            </a:r>
          </a:p>
        </p:txBody>
      </p:sp>
      <p:sp>
        <p:nvSpPr>
          <p:cNvPr id="6" name="Slide Number Placeholder 5"/>
          <p:cNvSpPr>
            <a:spLocks noGrp="1"/>
          </p:cNvSpPr>
          <p:nvPr>
            <p:ph type="sldNum" sz="quarter" idx="4"/>
          </p:nvPr>
        </p:nvSpPr>
        <p:spPr/>
        <p:txBody>
          <a:bodyPr/>
          <a:lstStyle/>
          <a:p>
            <a:fld id="{4A466926-17EF-4CAC-B717-1CD0EBB5093C}" type="slidenum">
              <a:rPr lang="en-US" smtClean="0"/>
              <a:t>32</a:t>
            </a:fld>
            <a:endParaRPr lang="en-US"/>
          </a:p>
        </p:txBody>
      </p:sp>
    </p:spTree>
    <p:extLst>
      <p:ext uri="{BB962C8B-B14F-4D97-AF65-F5344CB8AC3E}">
        <p14:creationId xmlns:p14="http://schemas.microsoft.com/office/powerpoint/2010/main" val="23898424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err="1">
                <a:solidFill>
                  <a:srgbClr val="C80000"/>
                </a:solidFill>
                <a:latin typeface="Georgia" pitchFamily="18" charset="0"/>
                <a:cs typeface="Arial" pitchFamily="34" charset="0"/>
              </a:rPr>
              <a:t>Flapwise</a:t>
            </a:r>
            <a:r>
              <a:rPr lang="en-US" altLang="zh-CN" sz="2600" b="1" i="1" dirty="0">
                <a:solidFill>
                  <a:srgbClr val="C80000"/>
                </a:solidFill>
                <a:latin typeface="Georgia" pitchFamily="18" charset="0"/>
                <a:cs typeface="Arial" pitchFamily="34" charset="0"/>
              </a:rPr>
              <a:t> shear force and moment</a:t>
            </a:r>
          </a:p>
        </p:txBody>
      </p:sp>
      <p:pic>
        <p:nvPicPr>
          <p:cNvPr id="24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157288"/>
            <a:ext cx="3267075"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flipV="1">
            <a:off x="2809875" y="3457575"/>
            <a:ext cx="504825" cy="180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14650" y="3743325"/>
            <a:ext cx="714375" cy="307777"/>
          </a:xfrm>
          <a:prstGeom prst="rect">
            <a:avLst/>
          </a:prstGeom>
          <a:noFill/>
        </p:spPr>
        <p:txBody>
          <a:bodyPr wrap="square" rtlCol="0">
            <a:spAutoFit/>
          </a:bodyPr>
          <a:lstStyle/>
          <a:p>
            <a:r>
              <a:rPr lang="en-US" sz="1400" dirty="0"/>
              <a:t>Wind</a:t>
            </a:r>
          </a:p>
        </p:txBody>
      </p:sp>
      <mc:AlternateContent xmlns:mc="http://schemas.openxmlformats.org/markup-compatibility/2006" xmlns:a14="http://schemas.microsoft.com/office/drawing/2010/main">
        <mc:Choice Requires="a14">
          <p:sp>
            <p:nvSpPr>
              <p:cNvPr id="8" name="TextBox 7"/>
              <p:cNvSpPr txBox="1"/>
              <p:nvPr/>
            </p:nvSpPr>
            <p:spPr>
              <a:xfrm>
                <a:off x="4124324" y="1295400"/>
                <a:ext cx="3895725" cy="1344984"/>
              </a:xfrm>
              <a:prstGeom prst="rect">
                <a:avLst/>
              </a:prstGeom>
              <a:noFill/>
            </p:spPr>
            <p:txBody>
              <a:bodyPr wrap="square" rtlCol="0">
                <a:spAutoFit/>
              </a:bodyPr>
              <a:lstStyle/>
              <a:p>
                <a:r>
                  <a:rPr lang="en-US" sz="1600" dirty="0"/>
                  <a:t>Flapwise shear force at the blade root:</a:t>
                </a:r>
              </a:p>
              <a:p>
                <a:r>
                  <a:rPr lang="en-US" sz="1600" dirty="0"/>
                  <a:t> Directed along the </a:t>
                </a:r>
                <a14:m>
                  <m:oMath xmlns:m="http://schemas.openxmlformats.org/officeDocument/2006/math">
                    <m:sSub>
                      <m:sSubPr>
                        <m:ctrlPr>
                          <a:rPr lang="en-US" sz="1600" i="1" smtClean="0">
                            <a:latin typeface="Cambria Math"/>
                          </a:rPr>
                        </m:ctrlPr>
                      </m:sSubPr>
                      <m:e>
                        <m:r>
                          <a:rPr lang="en-US" sz="1600" b="0" i="1" smtClean="0">
                            <a:latin typeface="Cambria Math"/>
                          </a:rPr>
                          <m:t>𝑥</m:t>
                        </m:r>
                      </m:e>
                      <m:sub>
                        <m:r>
                          <a:rPr lang="en-US" sz="1600" b="0" i="1" smtClean="0">
                            <a:latin typeface="Cambria Math"/>
                          </a:rPr>
                          <m:t>𝑏</m:t>
                        </m:r>
                        <m:r>
                          <a:rPr lang="en-US" sz="1600" b="0" i="1" smtClean="0">
                            <a:latin typeface="Cambria Math"/>
                          </a:rPr>
                          <m:t>,</m:t>
                        </m:r>
                        <m:r>
                          <a:rPr lang="en-US" sz="1600" b="0" i="1" smtClean="0">
                            <a:latin typeface="Cambria Math"/>
                          </a:rPr>
                          <m:t>𝑖</m:t>
                        </m:r>
                      </m:sub>
                    </m:sSub>
                  </m:oMath>
                </a14:m>
                <a:r>
                  <a:rPr lang="en-US" sz="1600" dirty="0"/>
                  <a:t> axis (</a:t>
                </a:r>
                <a:r>
                  <a:rPr lang="en-US" sz="1600" dirty="0" err="1"/>
                  <a:t>kN</a:t>
                </a:r>
                <a:r>
                  <a:rPr lang="en-US" sz="1600" dirty="0"/>
                  <a:t>)</a:t>
                </a:r>
              </a:p>
              <a:p>
                <a:endParaRPr lang="en-US" sz="1600" dirty="0"/>
              </a:p>
              <a:p>
                <a:r>
                  <a:rPr lang="en-US" sz="1600" dirty="0" err="1"/>
                  <a:t>Flapwise</a:t>
                </a:r>
                <a:r>
                  <a:rPr lang="en-US" sz="1600" dirty="0"/>
                  <a:t> moment at the blade root :</a:t>
                </a:r>
              </a:p>
              <a:p>
                <a:r>
                  <a:rPr lang="en-US" sz="1600" dirty="0"/>
                  <a:t>About the </a:t>
                </a:r>
                <a14:m>
                  <m:oMath xmlns:m="http://schemas.openxmlformats.org/officeDocument/2006/math">
                    <m:sSub>
                      <m:sSubPr>
                        <m:ctrlPr>
                          <a:rPr lang="en-US" sz="1600" i="1">
                            <a:latin typeface="Cambria Math"/>
                          </a:rPr>
                        </m:ctrlPr>
                      </m:sSubPr>
                      <m:e>
                        <m:r>
                          <a:rPr lang="en-US" sz="1600" b="0" i="1" smtClean="0">
                            <a:latin typeface="Cambria Math"/>
                          </a:rPr>
                          <m:t>𝑦</m:t>
                        </m:r>
                      </m:e>
                      <m:sub>
                        <m:r>
                          <a:rPr lang="en-US" sz="1600" i="1">
                            <a:latin typeface="Cambria Math"/>
                          </a:rPr>
                          <m:t>𝑏</m:t>
                        </m:r>
                        <m:r>
                          <a:rPr lang="en-US" sz="1600" i="1">
                            <a:latin typeface="Cambria Math"/>
                          </a:rPr>
                          <m:t>,</m:t>
                        </m:r>
                        <m:r>
                          <a:rPr lang="en-US" sz="1600" i="1">
                            <a:latin typeface="Cambria Math"/>
                          </a:rPr>
                          <m:t>𝑖</m:t>
                        </m:r>
                      </m:sub>
                    </m:sSub>
                  </m:oMath>
                </a14:m>
                <a:r>
                  <a:rPr lang="en-US" sz="1600" dirty="0"/>
                  <a:t> axis (</a:t>
                </a:r>
                <a:r>
                  <a:rPr lang="en-US" sz="1600" dirty="0" err="1"/>
                  <a:t>kN</a:t>
                </a:r>
                <a:r>
                  <a:rPr lang="en-US" sz="1600" dirty="0"/>
                  <a:t>*m)</a:t>
                </a:r>
              </a:p>
            </p:txBody>
          </p:sp>
        </mc:Choice>
        <mc:Fallback xmlns="">
          <p:sp>
            <p:nvSpPr>
              <p:cNvPr id="8" name="TextBox 7"/>
              <p:cNvSpPr txBox="1">
                <a:spLocks noRot="1" noChangeAspect="1" noMove="1" noResize="1" noEditPoints="1" noAdjustHandles="1" noChangeArrowheads="1" noChangeShapeType="1" noTextEdit="1"/>
              </p:cNvSpPr>
              <p:nvPr/>
            </p:nvSpPr>
            <p:spPr>
              <a:xfrm>
                <a:off x="4124324" y="1295400"/>
                <a:ext cx="3895725" cy="1344984"/>
              </a:xfrm>
              <a:prstGeom prst="rect">
                <a:avLst/>
              </a:prstGeom>
              <a:blipFill rotWithShape="1">
                <a:blip r:embed="rId4"/>
                <a:stretch>
                  <a:fillRect l="-939" t="-1364" b="-4091"/>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4A466926-17EF-4CAC-B717-1CD0EBB5093C}" type="slidenum">
              <a:rPr lang="en-US" smtClean="0"/>
              <a:t>33</a:t>
            </a:fld>
            <a:endParaRPr lang="en-US"/>
          </a:p>
        </p:txBody>
      </p:sp>
    </p:spTree>
    <p:extLst>
      <p:ext uri="{BB962C8B-B14F-4D97-AF65-F5344CB8AC3E}">
        <p14:creationId xmlns:p14="http://schemas.microsoft.com/office/powerpoint/2010/main" val="26882562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83" name="Rectangle 45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311148" y="1508837"/>
            <a:ext cx="4451352" cy="2749575"/>
          </a:xfrm>
          <a:prstGeom prst="rect">
            <a:avLst/>
          </a:prstGeom>
          <a:noFill/>
        </p:spPr>
        <p:txBody>
          <a:bodyPr wrap="square" rtlCol="0">
            <a:noAutofit/>
          </a:bodyPr>
          <a:lstStyle/>
          <a:p>
            <a:pPr>
              <a:spcAft>
                <a:spcPts val="300"/>
              </a:spcAft>
            </a:pPr>
            <a:r>
              <a:rPr lang="en-US" sz="2200" b="1" i="1" dirty="0">
                <a:effectLst>
                  <a:outerShdw blurRad="38100" dist="38100" dir="2700000" algn="tl">
                    <a:srgbClr val="000000">
                      <a:alpha val="43137"/>
                    </a:srgbClr>
                  </a:outerShdw>
                </a:effectLst>
              </a:rPr>
              <a:t>Blade-pitch sensitivity</a:t>
            </a:r>
          </a:p>
          <a:p>
            <a:pPr marL="0" lvl="1" indent="-342900">
              <a:buFont typeface="Wingdings" panose="05000000000000000000" pitchFamily="2" charset="2"/>
              <a:buChar char="§"/>
            </a:pPr>
            <a:r>
              <a:rPr lang="en-US" sz="2000" dirty="0"/>
              <a:t>aerodynamic property of the rotor that depends on the wind speed, rotor speed, and blade-pitch angle </a:t>
            </a:r>
          </a:p>
          <a:p>
            <a:pPr marL="0" lvl="1" indent="-342900">
              <a:buFont typeface="Wingdings" panose="05000000000000000000" pitchFamily="2" charset="2"/>
              <a:buChar char="§"/>
            </a:pPr>
            <a:r>
              <a:rPr lang="en-US" sz="2000" dirty="0"/>
              <a:t> perturb  the rotor collective blade pitch angle at each operating point and measure the resulting variation in aerodynamic power</a:t>
            </a:r>
            <a:endParaRPr lang="en-US" sz="2200" b="1" i="1" dirty="0">
              <a:effectLst>
                <a:outerShdw blurRad="38100" dist="38100" dir="2700000" algn="tl">
                  <a:srgbClr val="000000">
                    <a:alpha val="43137"/>
                  </a:srgbClr>
                </a:outerShdw>
              </a:effectLst>
            </a:endParaRPr>
          </a:p>
          <a:p>
            <a:pPr>
              <a:spcAft>
                <a:spcPts val="500"/>
              </a:spcAft>
            </a:pPr>
            <a:endParaRPr lang="en-US" sz="2200" b="1" i="1" dirty="0">
              <a:effectLst>
                <a:outerShdw blurRad="38100" dist="38100" dir="2700000" algn="tl">
                  <a:srgbClr val="000000">
                    <a:alpha val="43137"/>
                  </a:srgbClr>
                </a:outerShdw>
              </a:effectLst>
            </a:endParaRPr>
          </a:p>
          <a:p>
            <a:pPr>
              <a:spcAft>
                <a:spcPts val="500"/>
              </a:spcAft>
            </a:pPr>
            <a:endParaRPr lang="en-US" sz="2200" b="1" i="1" dirty="0">
              <a:effectLst>
                <a:outerShdw blurRad="38100" dist="38100" dir="2700000" algn="tl">
                  <a:srgbClr val="000000">
                    <a:alpha val="43137"/>
                  </a:srgbClr>
                </a:outerShdw>
              </a:effectLst>
            </a:endParaRPr>
          </a:p>
          <a:p>
            <a:pPr>
              <a:spcAft>
                <a:spcPts val="500"/>
              </a:spcAft>
            </a:pPr>
            <a:endParaRPr lang="en-US" sz="2200" b="1" i="1" dirty="0">
              <a:effectLst>
                <a:outerShdw blurRad="38100" dist="38100" dir="2700000" algn="tl">
                  <a:srgbClr val="000000">
                    <a:alpha val="43137"/>
                  </a:srgbClr>
                </a:outerShdw>
              </a:effectLst>
            </a:endParaRPr>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pPr>
            <a:endParaRPr lang="en-US" sz="2000" dirty="0"/>
          </a:p>
        </p:txBody>
      </p:sp>
      <p:sp>
        <p:nvSpPr>
          <p:cNvPr id="7" name="TextBox 6"/>
          <p:cNvSpPr txBox="1"/>
          <p:nvPr/>
        </p:nvSpPr>
        <p:spPr>
          <a:xfrm>
            <a:off x="4850561" y="1385726"/>
            <a:ext cx="4369639" cy="246221"/>
          </a:xfrm>
          <a:prstGeom prst="rect">
            <a:avLst/>
          </a:prstGeom>
          <a:noFill/>
        </p:spPr>
        <p:txBody>
          <a:bodyPr wrap="square" rtlCol="0">
            <a:spAutoFit/>
          </a:bodyPr>
          <a:lstStyle/>
          <a:p>
            <a:r>
              <a:rPr lang="en-US" sz="1000" b="1" dirty="0"/>
              <a:t>Table Sensitivity of Aerodynamic Power to Blade Pitch in Region 3</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716457650"/>
                  </p:ext>
                </p:extLst>
              </p:nvPr>
            </p:nvGraphicFramePr>
            <p:xfrm>
              <a:off x="5133974" y="1802741"/>
              <a:ext cx="3434487" cy="3741484"/>
            </p:xfrm>
            <a:graphic>
              <a:graphicData uri="http://schemas.openxmlformats.org/drawingml/2006/table">
                <a:tbl>
                  <a:tblPr/>
                  <a:tblGrid>
                    <a:gridCol w="876910">
                      <a:extLst>
                        <a:ext uri="{9D8B030D-6E8A-4147-A177-3AD203B41FA5}">
                          <a16:colId xmlns:a16="http://schemas.microsoft.com/office/drawing/2014/main" xmlns="" val="20000"/>
                        </a:ext>
                      </a:extLst>
                    </a:gridCol>
                    <a:gridCol w="902513">
                      <a:extLst>
                        <a:ext uri="{9D8B030D-6E8A-4147-A177-3AD203B41FA5}">
                          <a16:colId xmlns:a16="http://schemas.microsoft.com/office/drawing/2014/main" xmlns="" val="20001"/>
                        </a:ext>
                      </a:extLst>
                    </a:gridCol>
                    <a:gridCol w="838505">
                      <a:extLst>
                        <a:ext uri="{9D8B030D-6E8A-4147-A177-3AD203B41FA5}">
                          <a16:colId xmlns:a16="http://schemas.microsoft.com/office/drawing/2014/main" xmlns="" val="20002"/>
                        </a:ext>
                      </a:extLst>
                    </a:gridCol>
                    <a:gridCol w="816559">
                      <a:extLst>
                        <a:ext uri="{9D8B030D-6E8A-4147-A177-3AD203B41FA5}">
                          <a16:colId xmlns:a16="http://schemas.microsoft.com/office/drawing/2014/main" xmlns="" val="20003"/>
                        </a:ext>
                      </a:extLst>
                    </a:gridCol>
                  </a:tblGrid>
                  <a:tr h="0">
                    <a:tc>
                      <a:txBody>
                        <a:bodyPr/>
                        <a:lstStyle/>
                        <a:p>
                          <a:pPr marL="0" marR="0" fontAlgn="t">
                            <a:spcBef>
                              <a:spcPts val="0"/>
                            </a:spcBef>
                            <a:spcAft>
                              <a:spcPts val="0"/>
                            </a:spcAft>
                          </a:pPr>
                          <a:r>
                            <a:rPr lang="en-US" sz="1100" dirty="0">
                              <a:effectLst/>
                              <a:latin typeface="Calibri" panose="020F0502020204030204" pitchFamily="34" charset="0"/>
                            </a:rPr>
                            <a:t>Wind speed</a:t>
                          </a:r>
                        </a:p>
                        <a:p>
                          <a:pPr marL="0" marR="0" fontAlgn="t">
                            <a:spcBef>
                              <a:spcPts val="0"/>
                            </a:spcBef>
                            <a:spcAft>
                              <a:spcPts val="0"/>
                            </a:spcAft>
                          </a:pPr>
                          <a:r>
                            <a:rPr lang="en-US" sz="1100" dirty="0">
                              <a:effectLst/>
                              <a:latin typeface="Calibri" panose="020F0502020204030204" pitchFamily="34" charset="0"/>
                            </a:rPr>
                            <a:t>(m/s)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Rotor Speed</a:t>
                          </a:r>
                        </a:p>
                        <a:p>
                          <a:pPr marL="0" marR="0" fontAlgn="t">
                            <a:spcBef>
                              <a:spcPts val="0"/>
                            </a:spcBef>
                            <a:spcAft>
                              <a:spcPts val="0"/>
                            </a:spcAft>
                          </a:pPr>
                          <a:r>
                            <a:rPr lang="en-US" sz="1100">
                              <a:effectLst/>
                              <a:latin typeface="Calibri" panose="020F0502020204030204" pitchFamily="34" charset="0"/>
                            </a:rPr>
                            <a:t>(rpm)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Pitch Angle</a:t>
                          </a:r>
                        </a:p>
                        <a:p>
                          <a:pPr marL="0" marR="0" fontAlgn="t">
                            <a:spcBef>
                              <a:spcPts val="0"/>
                            </a:spcBef>
                            <a:spcAft>
                              <a:spcPts val="0"/>
                            </a:spcAft>
                          </a:pPr>
                          <a:r>
                            <a:rPr lang="en-US" sz="1100">
                              <a:effectLst/>
                              <a:latin typeface="Calibri" panose="020F0502020204030204" pitchFamily="34" charset="0"/>
                            </a:rPr>
                            <a:t>(deg)</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 </a:t>
                          </a:r>
                          <a14:m>
                            <m:oMath xmlns:m="http://schemas.openxmlformats.org/officeDocument/2006/math">
                              <m:f>
                                <m:fPr>
                                  <m:ctrlPr>
                                    <a:rPr lang="en-US" sz="1100" i="1" smtClean="0">
                                      <a:effectLst/>
                                      <a:latin typeface="Cambria Math"/>
                                    </a:rPr>
                                  </m:ctrlPr>
                                </m:fPr>
                                <m:num>
                                  <m:r>
                                    <a:rPr lang="en-US" sz="1100" i="1" smtClean="0">
                                      <a:effectLst/>
                                      <a:latin typeface="Cambria Math"/>
                                    </a:rPr>
                                    <m:t>𝜕</m:t>
                                  </m:r>
                                  <m:r>
                                    <a:rPr lang="en-US" sz="1100" i="1" smtClean="0">
                                      <a:effectLst/>
                                      <a:latin typeface="Cambria Math"/>
                                      <a:ea typeface="Cambria Math"/>
                                    </a:rPr>
                                    <m:t>𝜃</m:t>
                                  </m:r>
                                </m:num>
                                <m:den>
                                  <m:r>
                                    <a:rPr lang="en-US" sz="1100" i="1" smtClean="0">
                                      <a:effectLst/>
                                      <a:latin typeface="Cambria Math"/>
                                    </a:rPr>
                                    <m:t>𝜕</m:t>
                                  </m:r>
                                  <m:r>
                                    <a:rPr lang="en-US" sz="1100" i="1" smtClean="0">
                                      <a:effectLst/>
                                      <a:latin typeface="Cambria Math"/>
                                    </a:rPr>
                                    <m:t>𝑥</m:t>
                                  </m:r>
                                </m:den>
                              </m:f>
                            </m:oMath>
                          </a14:m>
                          <a:endParaRPr lang="en-US" sz="1100" dirty="0">
                            <a:effectLst/>
                            <a:latin typeface="Calibri" panose="020F0502020204030204" pitchFamily="34" charset="0"/>
                          </a:endParaRPr>
                        </a:p>
                        <a:p>
                          <a:pPr marL="0" marR="0" fontAlgn="t">
                            <a:spcBef>
                              <a:spcPts val="0"/>
                            </a:spcBef>
                            <a:spcAft>
                              <a:spcPts val="0"/>
                            </a:spcAft>
                          </a:pPr>
                          <a:r>
                            <a:rPr lang="en-US" sz="1100" dirty="0">
                              <a:effectLst/>
                              <a:latin typeface="Calibri" panose="020F0502020204030204" pitchFamily="34" charset="0"/>
                            </a:rPr>
                            <a:t>(watt/rad)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fontAlgn="t">
                            <a:spcBef>
                              <a:spcPts val="0"/>
                            </a:spcBef>
                            <a:spcAft>
                              <a:spcPts val="0"/>
                            </a:spcAft>
                          </a:pPr>
                          <a:r>
                            <a:rPr lang="en-US" sz="1100">
                              <a:effectLst/>
                              <a:latin typeface="Calibri" panose="020F0502020204030204" pitchFamily="34" charset="0"/>
                            </a:rPr>
                            <a:t>11.4-Rated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0.00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-28.24E+6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fontAlgn="t">
                            <a:spcBef>
                              <a:spcPts val="0"/>
                            </a:spcBef>
                            <a:spcAft>
                              <a:spcPts val="0"/>
                            </a:spcAft>
                          </a:pPr>
                          <a:r>
                            <a:rPr lang="en-US" sz="1100">
                              <a:effectLst/>
                              <a:latin typeface="Calibri" panose="020F0502020204030204" pitchFamily="34" charset="0"/>
                            </a:rPr>
                            <a:t>12.0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3.83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-43.73E+6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fontAlgn="t">
                            <a:spcBef>
                              <a:spcPts val="0"/>
                            </a:spcBef>
                            <a:spcAft>
                              <a:spcPts val="0"/>
                            </a:spcAft>
                          </a:pPr>
                          <a:r>
                            <a:rPr lang="en-US" sz="1100">
                              <a:effectLst/>
                              <a:latin typeface="Calibri" panose="020F0502020204030204" pitchFamily="34" charset="0"/>
                            </a:rPr>
                            <a:t>13.0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-51.66E+6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fontAlgn="t">
                            <a:spcBef>
                              <a:spcPts val="0"/>
                            </a:spcBef>
                            <a:spcAft>
                              <a:spcPts val="0"/>
                            </a:spcAft>
                          </a:pPr>
                          <a:r>
                            <a:rPr lang="en-US" sz="1100">
                              <a:effectLst/>
                              <a:latin typeface="Calibri" panose="020F0502020204030204" pitchFamily="34" charset="0"/>
                            </a:rPr>
                            <a:t>14.0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-58.44E+6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marR="0" fontAlgn="t">
                            <a:spcBef>
                              <a:spcPts val="0"/>
                            </a:spcBef>
                            <a:spcAft>
                              <a:spcPts val="0"/>
                            </a:spcAft>
                          </a:pPr>
                          <a:r>
                            <a:rPr lang="en-US" sz="1100">
                              <a:effectLst/>
                              <a:latin typeface="Calibri" panose="020F0502020204030204" pitchFamily="34" charset="0"/>
                            </a:rPr>
                            <a:t>15.0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10.45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-64.44E+6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0" marR="0" fontAlgn="t">
                            <a:spcBef>
                              <a:spcPts val="0"/>
                            </a:spcBef>
                            <a:spcAft>
                              <a:spcPts val="0"/>
                            </a:spcAft>
                          </a:pPr>
                          <a:r>
                            <a:rPr lang="en-US" sz="1100">
                              <a:effectLst/>
                              <a:latin typeface="Calibri" panose="020F0502020204030204" pitchFamily="34" charset="0"/>
                            </a:rPr>
                            <a:t>16.0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-70.46E+6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0" marR="0" fontAlgn="t">
                            <a:spcBef>
                              <a:spcPts val="0"/>
                            </a:spcBef>
                            <a:spcAft>
                              <a:spcPts val="0"/>
                            </a:spcAft>
                          </a:pPr>
                          <a:r>
                            <a:rPr lang="en-US" sz="1100">
                              <a:effectLst/>
                              <a:latin typeface="Calibri" panose="020F0502020204030204" pitchFamily="34" charset="0"/>
                            </a:rPr>
                            <a:t>17.0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13.54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-76.53E+6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0" marR="0" fontAlgn="t">
                            <a:spcBef>
                              <a:spcPts val="0"/>
                            </a:spcBef>
                            <a:spcAft>
                              <a:spcPts val="0"/>
                            </a:spcAft>
                          </a:pPr>
                          <a:r>
                            <a:rPr lang="en-US" sz="1100">
                              <a:effectLst/>
                              <a:latin typeface="Calibri" panose="020F0502020204030204" pitchFamily="34" charset="0"/>
                            </a:rPr>
                            <a:t>18.0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14.92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-83.94E+6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0" marR="0" fontAlgn="t">
                            <a:spcBef>
                              <a:spcPts val="0"/>
                            </a:spcBef>
                            <a:spcAft>
                              <a:spcPts val="0"/>
                            </a:spcAft>
                          </a:pPr>
                          <a:r>
                            <a:rPr lang="en-US" sz="1100">
                              <a:effectLst/>
                              <a:latin typeface="Calibri" panose="020F0502020204030204" pitchFamily="34" charset="0"/>
                            </a:rPr>
                            <a:t>19.0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16.23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-90.71E+6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0" marR="0" fontAlgn="t">
                            <a:spcBef>
                              <a:spcPts val="0"/>
                            </a:spcBef>
                            <a:spcAft>
                              <a:spcPts val="0"/>
                            </a:spcAft>
                          </a:pPr>
                          <a:r>
                            <a:rPr lang="en-US" sz="1100">
                              <a:effectLst/>
                              <a:latin typeface="Calibri" panose="020F0502020204030204" pitchFamily="34" charset="0"/>
                            </a:rPr>
                            <a:t>20.0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17.47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-94.71E+6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0" marR="0" fontAlgn="t">
                            <a:spcBef>
                              <a:spcPts val="0"/>
                            </a:spcBef>
                            <a:spcAft>
                              <a:spcPts val="0"/>
                            </a:spcAft>
                          </a:pPr>
                          <a:r>
                            <a:rPr lang="en-US" sz="1100">
                              <a:effectLst/>
                              <a:latin typeface="Calibri" panose="020F0502020204030204" pitchFamily="34" charset="0"/>
                            </a:rPr>
                            <a:t>21.0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-99.04E+6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0" marR="0" fontAlgn="t">
                            <a:spcBef>
                              <a:spcPts val="0"/>
                            </a:spcBef>
                            <a:spcAft>
                              <a:spcPts val="0"/>
                            </a:spcAft>
                          </a:pPr>
                          <a:r>
                            <a:rPr lang="en-US" sz="1100">
                              <a:effectLst/>
                              <a:latin typeface="Calibri" panose="020F0502020204030204" pitchFamily="34" charset="0"/>
                            </a:rPr>
                            <a:t>22.0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19.94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-105.90E+6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0" marR="0" fontAlgn="t">
                            <a:spcBef>
                              <a:spcPts val="0"/>
                            </a:spcBef>
                            <a:spcAft>
                              <a:spcPts val="0"/>
                            </a:spcAft>
                          </a:pPr>
                          <a:r>
                            <a:rPr lang="en-US" sz="1100">
                              <a:effectLst/>
                              <a:latin typeface="Calibri" panose="020F0502020204030204" pitchFamily="34" charset="0"/>
                            </a:rPr>
                            <a:t>23.0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21.18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-114.30E+6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0" marR="0" fontAlgn="t">
                            <a:spcBef>
                              <a:spcPts val="0"/>
                            </a:spcBef>
                            <a:spcAft>
                              <a:spcPts val="0"/>
                            </a:spcAft>
                          </a:pPr>
                          <a:r>
                            <a:rPr lang="en-US" sz="1100">
                              <a:effectLst/>
                              <a:latin typeface="Calibri" panose="020F0502020204030204" pitchFamily="34" charset="0"/>
                            </a:rPr>
                            <a:t>24.0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22.35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-120.20E+6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0" marR="0" fontAlgn="t">
                            <a:spcBef>
                              <a:spcPts val="0"/>
                            </a:spcBef>
                            <a:spcAft>
                              <a:spcPts val="0"/>
                            </a:spcAft>
                          </a:pPr>
                          <a:r>
                            <a:rPr lang="en-US" sz="1100">
                              <a:effectLst/>
                              <a:latin typeface="Calibri" panose="020F0502020204030204" pitchFamily="34" charset="0"/>
                            </a:rPr>
                            <a:t>25.0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23.47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a:t>
                          </a:r>
                          <a:r>
                            <a:rPr lang="en-US" sz="1100" dirty="0" err="1">
                              <a:effectLst/>
                              <a:latin typeface="Calibri" panose="020F0502020204030204" pitchFamily="34" charset="0"/>
                            </a:rPr>
                            <a:t>125.30E+6</a:t>
                          </a:r>
                          <a:endParaRPr lang="en-US" sz="11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211464831"/>
                  </p:ext>
                </p:extLst>
              </p:nvPr>
            </p:nvGraphicFramePr>
            <p:xfrm>
              <a:off x="5133974" y="1802741"/>
              <a:ext cx="3434487" cy="3741484"/>
            </p:xfrm>
            <a:graphic>
              <a:graphicData uri="http://schemas.openxmlformats.org/drawingml/2006/table">
                <a:tbl>
                  <a:tblPr/>
                  <a:tblGrid>
                    <a:gridCol w="876910"/>
                    <a:gridCol w="902513"/>
                    <a:gridCol w="838505"/>
                    <a:gridCol w="816559"/>
                  </a:tblGrid>
                  <a:tr h="464884">
                    <a:tc>
                      <a:txBody>
                        <a:bodyPr/>
                        <a:lstStyle/>
                        <a:p>
                          <a:pPr marL="0" marR="0" fontAlgn="t">
                            <a:spcBef>
                              <a:spcPts val="0"/>
                            </a:spcBef>
                            <a:spcAft>
                              <a:spcPts val="0"/>
                            </a:spcAft>
                          </a:pPr>
                          <a:r>
                            <a:rPr lang="en-US" sz="1100" dirty="0">
                              <a:effectLst/>
                              <a:latin typeface="Calibri" panose="020F0502020204030204" pitchFamily="34" charset="0"/>
                            </a:rPr>
                            <a:t>Wind speed</a:t>
                          </a:r>
                        </a:p>
                        <a:p>
                          <a:pPr marL="0" marR="0" fontAlgn="t">
                            <a:spcBef>
                              <a:spcPts val="0"/>
                            </a:spcBef>
                            <a:spcAft>
                              <a:spcPts val="0"/>
                            </a:spcAft>
                          </a:pPr>
                          <a:r>
                            <a:rPr lang="en-US" sz="1100" dirty="0">
                              <a:effectLst/>
                              <a:latin typeface="Calibri" panose="020F0502020204030204" pitchFamily="34" charset="0"/>
                            </a:rPr>
                            <a:t>(m/s)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Rotor Speed</a:t>
                          </a:r>
                        </a:p>
                        <a:p>
                          <a:pPr marL="0" marR="0" fontAlgn="t">
                            <a:spcBef>
                              <a:spcPts val="0"/>
                            </a:spcBef>
                            <a:spcAft>
                              <a:spcPts val="0"/>
                            </a:spcAft>
                          </a:pPr>
                          <a:r>
                            <a:rPr lang="en-US" sz="1100">
                              <a:effectLst/>
                              <a:latin typeface="Calibri" panose="020F0502020204030204" pitchFamily="34" charset="0"/>
                            </a:rPr>
                            <a:t>(rpm)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Pitch Angle</a:t>
                          </a:r>
                        </a:p>
                        <a:p>
                          <a:pPr marL="0" marR="0" fontAlgn="t">
                            <a:spcBef>
                              <a:spcPts val="0"/>
                            </a:spcBef>
                            <a:spcAft>
                              <a:spcPts val="0"/>
                            </a:spcAft>
                          </a:pPr>
                          <a:r>
                            <a:rPr lang="en-US" sz="1100">
                              <a:effectLst/>
                              <a:latin typeface="Calibri" panose="020F0502020204030204" pitchFamily="34" charset="0"/>
                            </a:rPr>
                            <a:t>(deg)</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endParaRPr lang="en-US"/>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blipFill rotWithShape="1">
                          <a:blip r:embed="rId3"/>
                          <a:stretch>
                            <a:fillRect l="-320896" t="-5263" b="-721053"/>
                          </a:stretch>
                        </a:blipFill>
                      </a:tcPr>
                    </a:tc>
                  </a:tr>
                  <a:tr h="218440">
                    <a:tc>
                      <a:txBody>
                        <a:bodyPr/>
                        <a:lstStyle/>
                        <a:p>
                          <a:pPr marL="0" marR="0" fontAlgn="t">
                            <a:spcBef>
                              <a:spcPts val="0"/>
                            </a:spcBef>
                            <a:spcAft>
                              <a:spcPts val="0"/>
                            </a:spcAft>
                          </a:pPr>
                          <a:r>
                            <a:rPr lang="en-US" sz="1100">
                              <a:effectLst/>
                              <a:latin typeface="Calibri" panose="020F0502020204030204" pitchFamily="34" charset="0"/>
                            </a:rPr>
                            <a:t>11.4-Rated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0.00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-28.24E+6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3.83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-43.73E+6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-51.66E+6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-58.44E+6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10.45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-64.44E+6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-70.46E+6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13.54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-76.53E+6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18.0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14.92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-83.94E+6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19.0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16.23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-90.71E+6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17.47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-94.71E+6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-99.04E+6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19.94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-105.90E+6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21.18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-114.30E+6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22.35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-120.20E+6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23.47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a:t>
                          </a:r>
                          <a:r>
                            <a:rPr lang="en-US" sz="1100" dirty="0" err="1">
                              <a:effectLst/>
                              <a:latin typeface="Calibri" panose="020F0502020204030204" pitchFamily="34" charset="0"/>
                            </a:rPr>
                            <a:t>125.30E+6</a:t>
                          </a:r>
                          <a:endParaRPr lang="en-US" sz="11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mc:Fallback>
      </mc:AlternateContent>
      <p:sp>
        <p:nvSpPr>
          <p:cNvPr id="9"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Pitch Sensitivity</a:t>
            </a:r>
          </a:p>
        </p:txBody>
      </p:sp>
      <p:sp>
        <p:nvSpPr>
          <p:cNvPr id="3" name="Slide Number Placeholder 2"/>
          <p:cNvSpPr>
            <a:spLocks noGrp="1"/>
          </p:cNvSpPr>
          <p:nvPr>
            <p:ph type="sldNum" sz="quarter" idx="4"/>
          </p:nvPr>
        </p:nvSpPr>
        <p:spPr/>
        <p:txBody>
          <a:bodyPr/>
          <a:lstStyle/>
          <a:p>
            <a:fld id="{4A466926-17EF-4CAC-B717-1CD0EBB5093C}" type="slidenum">
              <a:rPr lang="en-US" smtClean="0"/>
              <a:t>34</a:t>
            </a:fld>
            <a:endParaRPr lang="en-US"/>
          </a:p>
        </p:txBody>
      </p:sp>
    </p:spTree>
    <p:extLst>
      <p:ext uri="{BB962C8B-B14F-4D97-AF65-F5344CB8AC3E}">
        <p14:creationId xmlns:p14="http://schemas.microsoft.com/office/powerpoint/2010/main" val="4065401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3450" y="1228725"/>
            <a:ext cx="5257800" cy="923330"/>
          </a:xfrm>
          <a:prstGeom prst="rect">
            <a:avLst/>
          </a:prstGeom>
          <a:noFill/>
        </p:spPr>
        <p:txBody>
          <a:bodyPr wrap="square" rtlCol="0">
            <a:spAutoFit/>
          </a:bodyPr>
          <a:lstStyle/>
          <a:p>
            <a:r>
              <a:rPr lang="en-US" dirty="0"/>
              <a:t>Torque control: Choose the appropriate stator current  according to the difference of reference torque and actual torque</a:t>
            </a:r>
          </a:p>
        </p:txBody>
      </p:sp>
      <p:pic>
        <p:nvPicPr>
          <p:cNvPr id="250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0" y="2152056"/>
            <a:ext cx="7510466" cy="3908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14374" y="6235183"/>
            <a:ext cx="7877176" cy="276999"/>
          </a:xfrm>
          <a:prstGeom prst="rect">
            <a:avLst/>
          </a:prstGeom>
        </p:spPr>
        <p:txBody>
          <a:bodyPr wrap="square">
            <a:spAutoFit/>
          </a:bodyPr>
          <a:lstStyle/>
          <a:p>
            <a:r>
              <a:rPr lang="en-US" sz="1200" b="1" dirty="0"/>
              <a:t>Control structure of a permanent magnet synchronous generator system for use in wind turbines</a:t>
            </a:r>
          </a:p>
        </p:txBody>
      </p:sp>
      <p:sp>
        <p:nvSpPr>
          <p:cNvPr id="5" name="Slide Number Placeholder 4"/>
          <p:cNvSpPr>
            <a:spLocks noGrp="1"/>
          </p:cNvSpPr>
          <p:nvPr>
            <p:ph type="sldNum" sz="quarter" idx="4"/>
          </p:nvPr>
        </p:nvSpPr>
        <p:spPr/>
        <p:txBody>
          <a:bodyPr/>
          <a:lstStyle/>
          <a:p>
            <a:fld id="{4A466926-17EF-4CAC-B717-1CD0EBB5093C}" type="slidenum">
              <a:rPr lang="en-US" smtClean="0"/>
              <a:t>35</a:t>
            </a:fld>
            <a:endParaRPr lang="en-US"/>
          </a:p>
        </p:txBody>
      </p:sp>
    </p:spTree>
    <p:extLst>
      <p:ext uri="{BB962C8B-B14F-4D97-AF65-F5344CB8AC3E}">
        <p14:creationId xmlns:p14="http://schemas.microsoft.com/office/powerpoint/2010/main" val="273446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417" y="3699274"/>
            <a:ext cx="8397577" cy="1313057"/>
          </a:xfrm>
          <a:prstGeom prst="rect">
            <a:avLst/>
          </a:prstGeom>
          <a:noFill/>
        </p:spPr>
        <p:txBody>
          <a:bodyPr wrap="square" rtlCol="0">
            <a:noAutofit/>
          </a:bodyPr>
          <a:lstStyle/>
          <a:p>
            <a:pPr>
              <a:spcAft>
                <a:spcPts val="300"/>
              </a:spcAft>
            </a:pPr>
            <a:r>
              <a:rPr lang="en-US" sz="2200" b="1" i="1" dirty="0" smtClean="0"/>
              <a:t>Increased </a:t>
            </a:r>
            <a:r>
              <a:rPr lang="en-US" sz="2200" b="1" i="1" dirty="0"/>
              <a:t>turbine size</a:t>
            </a:r>
          </a:p>
          <a:p>
            <a:pPr marL="342900" lvl="1" indent="-342900">
              <a:spcAft>
                <a:spcPts val="300"/>
              </a:spcAft>
              <a:buFont typeface="Wingdings" panose="05000000000000000000" pitchFamily="2" charset="2"/>
              <a:buChar char="§"/>
            </a:pPr>
            <a:r>
              <a:rPr lang="en-US" sz="2000" dirty="0"/>
              <a:t>More frequent maintenance</a:t>
            </a:r>
            <a:endParaRPr lang="en-US" sz="800" dirty="0"/>
          </a:p>
          <a:p>
            <a:pPr>
              <a:spcAft>
                <a:spcPts val="300"/>
              </a:spcAft>
            </a:pPr>
            <a:r>
              <a:rPr lang="en-US" sz="2200" b="1" i="1" dirty="0"/>
              <a:t>Time-varying wind speed </a:t>
            </a:r>
          </a:p>
          <a:p>
            <a:pPr marL="342900" lvl="1" indent="-342900">
              <a:spcAft>
                <a:spcPts val="300"/>
              </a:spcAft>
              <a:buFont typeface="Wingdings" panose="05000000000000000000" pitchFamily="2" charset="2"/>
              <a:buChar char="§"/>
            </a:pPr>
            <a:r>
              <a:rPr lang="en-US" sz="2000" dirty="0"/>
              <a:t>The plant dynamics are varying</a:t>
            </a:r>
          </a:p>
          <a:p>
            <a:pPr>
              <a:spcAft>
                <a:spcPts val="300"/>
              </a:spcAft>
            </a:pPr>
            <a:endParaRPr lang="en-US" sz="2200" b="1" i="1" dirty="0">
              <a:effectLst>
                <a:outerShdw blurRad="38100" dist="38100" dir="2700000" algn="tl">
                  <a:srgbClr val="000000">
                    <a:alpha val="43137"/>
                  </a:srgbClr>
                </a:outerShdw>
              </a:effectLst>
            </a:endParaRPr>
          </a:p>
          <a:p>
            <a:pPr marL="342900" indent="-342900">
              <a:spcAft>
                <a:spcPts val="300"/>
              </a:spcAft>
              <a:buFont typeface="Wingdings" panose="05000000000000000000" pitchFamily="2" charset="2"/>
              <a:buChar char="§"/>
            </a:pPr>
            <a:endParaRPr lang="en-US" sz="2200" b="1" i="1" dirty="0">
              <a:effectLst>
                <a:outerShdw blurRad="38100" dist="38100" dir="2700000" algn="tl">
                  <a:srgbClr val="000000">
                    <a:alpha val="43137"/>
                  </a:srgbClr>
                </a:outerShdw>
              </a:effectLst>
            </a:endParaRPr>
          </a:p>
        </p:txBody>
      </p:sp>
      <p:sp>
        <p:nvSpPr>
          <p:cNvPr id="3" name="Rectangle 2"/>
          <p:cNvSpPr/>
          <p:nvPr/>
        </p:nvSpPr>
        <p:spPr>
          <a:xfrm>
            <a:off x="364586" y="4142720"/>
            <a:ext cx="7633902" cy="430887"/>
          </a:xfrm>
          <a:prstGeom prst="rect">
            <a:avLst/>
          </a:prstGeom>
        </p:spPr>
        <p:txBody>
          <a:bodyPr wrap="square">
            <a:spAutoFit/>
          </a:bodyPr>
          <a:lstStyle/>
          <a:p>
            <a:pPr>
              <a:spcAft>
                <a:spcPts val="300"/>
              </a:spcAft>
            </a:pPr>
            <a:endParaRPr lang="en-US" sz="2200" b="1" i="1" dirty="0">
              <a:effectLst>
                <a:outerShdw blurRad="38100" dist="38100" dir="2700000" algn="tl">
                  <a:srgbClr val="000000">
                    <a:alpha val="43137"/>
                  </a:srgbClr>
                </a:outerShdw>
              </a:effectLst>
            </a:endParaRPr>
          </a:p>
        </p:txBody>
      </p:sp>
      <p:grpSp>
        <p:nvGrpSpPr>
          <p:cNvPr id="8" name="Group 7"/>
          <p:cNvGrpSpPr>
            <a:grpSpLocks noChangeAspect="1"/>
          </p:cNvGrpSpPr>
          <p:nvPr/>
        </p:nvGrpSpPr>
        <p:grpSpPr>
          <a:xfrm>
            <a:off x="623417" y="922158"/>
            <a:ext cx="6727193" cy="2734413"/>
            <a:chOff x="428660" y="838415"/>
            <a:chExt cx="8285358" cy="3367762"/>
          </a:xfrm>
        </p:grpSpPr>
        <p:pic>
          <p:nvPicPr>
            <p:cNvPr id="1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28660" y="838415"/>
              <a:ext cx="6688704" cy="336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0807" y="2818713"/>
              <a:ext cx="256030" cy="836661"/>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7202" y="2172170"/>
              <a:ext cx="436816" cy="1496721"/>
            </a:xfrm>
            <a:prstGeom prst="rect">
              <a:avLst/>
            </a:prstGeom>
          </p:spPr>
        </p:pic>
        <p:cxnSp>
          <p:nvCxnSpPr>
            <p:cNvPr id="20" name="Straight Connector 19"/>
            <p:cNvCxnSpPr/>
            <p:nvPr/>
          </p:nvCxnSpPr>
          <p:spPr>
            <a:xfrm flipH="1">
              <a:off x="3284684" y="2780696"/>
              <a:ext cx="4541223" cy="0"/>
            </a:xfrm>
            <a:prstGeom prst="line">
              <a:avLst/>
            </a:prstGeom>
            <a:ln w="95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993032" y="2171079"/>
              <a:ext cx="2248545" cy="0"/>
            </a:xfrm>
            <a:prstGeom prst="line">
              <a:avLst/>
            </a:prstGeom>
            <a:ln w="95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8" name="Rectangle 27"/>
          <p:cNvSpPr/>
          <p:nvPr/>
        </p:nvSpPr>
        <p:spPr>
          <a:xfrm>
            <a:off x="623417" y="5218150"/>
            <a:ext cx="8204897" cy="1046440"/>
          </a:xfrm>
          <a:prstGeom prst="rect">
            <a:avLst/>
          </a:prstGeom>
          <a:solidFill>
            <a:schemeClr val="accent6">
              <a:lumMod val="75000"/>
              <a:alpha val="30000"/>
            </a:schemeClr>
          </a:solidFill>
        </p:spPr>
        <p:txBody>
          <a:bodyPr wrap="square">
            <a:spAutoFit/>
          </a:bodyPr>
          <a:lstStyle/>
          <a:p>
            <a:pPr marL="0" lvl="3">
              <a:spcBef>
                <a:spcPts val="600"/>
              </a:spcBef>
              <a:spcAft>
                <a:spcPts val="0"/>
              </a:spcAft>
              <a:buSzPct val="75000"/>
            </a:pPr>
            <a:r>
              <a:rPr lang="en-US" sz="2200" b="1" i="1" dirty="0"/>
              <a:t>Reduce overall costs</a:t>
            </a:r>
          </a:p>
          <a:p>
            <a:pPr marL="0" lvl="1" indent="-342900">
              <a:buFont typeface="Wingdings" panose="05000000000000000000" pitchFamily="2" charset="2"/>
              <a:buChar char="§"/>
            </a:pPr>
            <a:r>
              <a:rPr lang="en-US" sz="2000" dirty="0"/>
              <a:t>More </a:t>
            </a:r>
            <a:r>
              <a:rPr lang="en-US" sz="2000" dirty="0" smtClean="0"/>
              <a:t>power capture</a:t>
            </a:r>
            <a:endParaRPr lang="en-US" sz="2000" dirty="0"/>
          </a:p>
          <a:p>
            <a:pPr marL="0" lvl="1" indent="-342900">
              <a:buFont typeface="Wingdings" panose="05000000000000000000" pitchFamily="2" charset="2"/>
              <a:buChar char="§"/>
            </a:pPr>
            <a:r>
              <a:rPr lang="en-US" sz="2000" dirty="0"/>
              <a:t>Lower maintenance cost </a:t>
            </a:r>
          </a:p>
        </p:txBody>
      </p:sp>
      <p:sp>
        <p:nvSpPr>
          <p:cNvPr id="31"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Challenges of Wind Turbine</a:t>
            </a:r>
          </a:p>
        </p:txBody>
      </p:sp>
      <p:sp>
        <p:nvSpPr>
          <p:cNvPr id="7" name="TextBox 6"/>
          <p:cNvSpPr txBox="1"/>
          <p:nvPr/>
        </p:nvSpPr>
        <p:spPr>
          <a:xfrm>
            <a:off x="7379462" y="1262619"/>
            <a:ext cx="1544012" cy="369332"/>
          </a:xfrm>
          <a:prstGeom prst="rect">
            <a:avLst/>
          </a:prstGeom>
          <a:noFill/>
        </p:spPr>
        <p:txBody>
          <a:bodyPr wrap="none" rtlCol="0">
            <a:spAutoFit/>
          </a:bodyPr>
          <a:lstStyle/>
          <a:p>
            <a:r>
              <a:rPr lang="en-US" dirty="0"/>
              <a:t>Source: DOE</a:t>
            </a:r>
          </a:p>
        </p:txBody>
      </p:sp>
      <p:sp>
        <p:nvSpPr>
          <p:cNvPr id="5" name="Slide Number Placeholder 4"/>
          <p:cNvSpPr>
            <a:spLocks noGrp="1"/>
          </p:cNvSpPr>
          <p:nvPr>
            <p:ph type="sldNum" sz="quarter" idx="4"/>
          </p:nvPr>
        </p:nvSpPr>
        <p:spPr/>
        <p:txBody>
          <a:bodyPr/>
          <a:lstStyle/>
          <a:p>
            <a:fld id="{4A466926-17EF-4CAC-B717-1CD0EBB5093C}" type="slidenum">
              <a:rPr lang="en-US" smtClean="0"/>
              <a:t>4</a:t>
            </a:fld>
            <a:endParaRPr lang="en-US"/>
          </a:p>
        </p:txBody>
      </p:sp>
    </p:spTree>
    <p:extLst>
      <p:ext uri="{BB962C8B-B14F-4D97-AF65-F5344CB8AC3E}">
        <p14:creationId xmlns:p14="http://schemas.microsoft.com/office/powerpoint/2010/main" val="6996267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1202" y="1246552"/>
            <a:ext cx="4255123" cy="2160818"/>
          </a:xfrm>
          <a:prstGeom prst="rect">
            <a:avLst/>
          </a:prstGeom>
          <a:noFill/>
        </p:spPr>
        <p:txBody>
          <a:bodyPr wrap="square" rtlCol="0">
            <a:noAutofit/>
          </a:bodyPr>
          <a:lstStyle/>
          <a:p>
            <a:pPr>
              <a:spcAft>
                <a:spcPts val="300"/>
              </a:spcAft>
            </a:pPr>
            <a:r>
              <a:rPr lang="en-US" sz="2200" b="1" i="1" dirty="0"/>
              <a:t>Different control goals</a:t>
            </a:r>
          </a:p>
          <a:p>
            <a:pPr marL="342900" indent="-342900">
              <a:spcAft>
                <a:spcPts val="300"/>
              </a:spcAft>
              <a:buFont typeface="Wingdings" panose="05000000000000000000" pitchFamily="2" charset="2"/>
              <a:buChar char="§"/>
            </a:pPr>
            <a:r>
              <a:rPr lang="en-US" sz="2000" dirty="0"/>
              <a:t>Speed control </a:t>
            </a:r>
          </a:p>
          <a:p>
            <a:pPr marL="342900" indent="-342900">
              <a:spcAft>
                <a:spcPts val="300"/>
              </a:spcAft>
              <a:buFont typeface="Wingdings" panose="05000000000000000000" pitchFamily="2" charset="2"/>
              <a:buChar char="§"/>
            </a:pPr>
            <a:r>
              <a:rPr lang="en-US" sz="2000" dirty="0"/>
              <a:t>Power control</a:t>
            </a:r>
          </a:p>
          <a:p>
            <a:pPr marL="342900" indent="-342900">
              <a:spcAft>
                <a:spcPts val="300"/>
              </a:spcAft>
              <a:buFont typeface="Wingdings" panose="05000000000000000000" pitchFamily="2" charset="2"/>
              <a:buChar char="§"/>
            </a:pPr>
            <a:r>
              <a:rPr lang="en-US" sz="2000" dirty="0"/>
              <a:t>Load reduction on blades, tower and drive-train</a:t>
            </a:r>
          </a:p>
          <a:p>
            <a:pPr marL="342900" indent="-342900">
              <a:spcAft>
                <a:spcPts val="300"/>
              </a:spcAft>
              <a:buFont typeface="Wingdings" panose="05000000000000000000" pitchFamily="2" charset="2"/>
              <a:buChar char="§"/>
            </a:pPr>
            <a:r>
              <a:rPr lang="en-US" sz="2000" dirty="0"/>
              <a:t>Prolong actuator life</a:t>
            </a:r>
          </a:p>
          <a:p>
            <a:pPr>
              <a:spcAft>
                <a:spcPts val="300"/>
              </a:spcAft>
            </a:pPr>
            <a:endParaRPr lang="en-US" sz="2000" i="1" dirty="0"/>
          </a:p>
          <a:p>
            <a:pPr>
              <a:spcAft>
                <a:spcPts val="300"/>
              </a:spcAft>
            </a:pPr>
            <a:endParaRPr lang="en-US" sz="2000" i="1" dirty="0"/>
          </a:p>
          <a:p>
            <a:pPr>
              <a:spcAft>
                <a:spcPts val="300"/>
              </a:spcAft>
            </a:pPr>
            <a:endParaRPr lang="en-US" sz="2000" i="1" dirty="0"/>
          </a:p>
          <a:p>
            <a:pPr>
              <a:spcAft>
                <a:spcPts val="300"/>
              </a:spcAft>
            </a:pPr>
            <a:endParaRPr lang="en-US" sz="2000" i="1" dirty="0"/>
          </a:p>
          <a:p>
            <a:pPr>
              <a:spcAft>
                <a:spcPts val="300"/>
              </a:spcAft>
            </a:pPr>
            <a:endParaRPr lang="en-US" sz="2200" b="1" i="1" dirty="0">
              <a:effectLst>
                <a:outerShdw blurRad="38100" dist="38100" dir="2700000" algn="tl">
                  <a:srgbClr val="000000">
                    <a:alpha val="43137"/>
                  </a:srgbClr>
                </a:outerShdw>
              </a:effectLst>
            </a:endParaRPr>
          </a:p>
          <a:p>
            <a:pPr marL="342900" indent="-342900">
              <a:spcAft>
                <a:spcPts val="300"/>
              </a:spcAft>
              <a:buFont typeface="Wingdings" panose="05000000000000000000" pitchFamily="2" charset="2"/>
              <a:buChar char="§"/>
            </a:pPr>
            <a:endParaRPr lang="en-US" sz="2200" b="1" i="1" dirty="0">
              <a:effectLst>
                <a:outerShdw blurRad="38100" dist="38100" dir="2700000" algn="tl">
                  <a:srgbClr val="000000">
                    <a:alpha val="43137"/>
                  </a:srgbClr>
                </a:outerShdw>
              </a:effectLst>
            </a:endParaRPr>
          </a:p>
        </p:txBody>
      </p:sp>
      <p:sp>
        <p:nvSpPr>
          <p:cNvPr id="3" name="Rectangle 2"/>
          <p:cNvSpPr/>
          <p:nvPr/>
        </p:nvSpPr>
        <p:spPr>
          <a:xfrm>
            <a:off x="364586" y="4142720"/>
            <a:ext cx="7633902" cy="430887"/>
          </a:xfrm>
          <a:prstGeom prst="rect">
            <a:avLst/>
          </a:prstGeom>
        </p:spPr>
        <p:txBody>
          <a:bodyPr wrap="square">
            <a:spAutoFit/>
          </a:bodyPr>
          <a:lstStyle/>
          <a:p>
            <a:pPr>
              <a:spcAft>
                <a:spcPts val="300"/>
              </a:spcAft>
            </a:pPr>
            <a:endParaRPr lang="en-US" sz="2200" b="1" i="1" dirty="0">
              <a:effectLst>
                <a:outerShdw blurRad="38100" dist="38100" dir="2700000" algn="tl">
                  <a:srgbClr val="000000">
                    <a:alpha val="43137"/>
                  </a:srgbClr>
                </a:outerShdw>
              </a:effectLst>
            </a:endParaRPr>
          </a:p>
        </p:txBody>
      </p:sp>
      <p:sp>
        <p:nvSpPr>
          <p:cNvPr id="28" name="Rectangle 27"/>
          <p:cNvSpPr/>
          <p:nvPr/>
        </p:nvSpPr>
        <p:spPr>
          <a:xfrm>
            <a:off x="664512" y="5681798"/>
            <a:ext cx="8022282" cy="815608"/>
          </a:xfrm>
          <a:prstGeom prst="rect">
            <a:avLst/>
          </a:prstGeom>
          <a:solidFill>
            <a:schemeClr val="accent6">
              <a:lumMod val="75000"/>
              <a:alpha val="30000"/>
            </a:schemeClr>
          </a:solidFill>
        </p:spPr>
        <p:txBody>
          <a:bodyPr wrap="square">
            <a:spAutoFit/>
          </a:bodyPr>
          <a:lstStyle/>
          <a:p>
            <a:pPr marL="0" lvl="3">
              <a:spcBef>
                <a:spcPts val="600"/>
              </a:spcBef>
              <a:spcAft>
                <a:spcPts val="0"/>
              </a:spcAft>
              <a:buSzPct val="75000"/>
            </a:pPr>
            <a:r>
              <a:rPr lang="en-US" sz="2200" b="1" i="1" dirty="0"/>
              <a:t>Model predictive </a:t>
            </a:r>
            <a:r>
              <a:rPr lang="en-US" sz="2200" b="1" i="1" dirty="0" smtClean="0"/>
              <a:t>control: </a:t>
            </a:r>
          </a:p>
          <a:p>
            <a:pPr marL="0" lvl="3">
              <a:spcBef>
                <a:spcPts val="600"/>
              </a:spcBef>
              <a:spcAft>
                <a:spcPts val="0"/>
              </a:spcAft>
              <a:buSzPct val="75000"/>
            </a:pPr>
            <a:r>
              <a:rPr lang="en-US" sz="2000" dirty="0" smtClean="0"/>
              <a:t>Online o</a:t>
            </a:r>
            <a:r>
              <a:rPr lang="en-US" sz="2000" dirty="0" smtClean="0"/>
              <a:t>ptimization of multiple control </a:t>
            </a:r>
            <a:r>
              <a:rPr lang="en-US" sz="2000" dirty="0" smtClean="0"/>
              <a:t>objectives</a:t>
            </a:r>
            <a:endParaRPr lang="en-US" sz="2000" dirty="0"/>
          </a:p>
        </p:txBody>
      </p:sp>
      <p:sp>
        <p:nvSpPr>
          <p:cNvPr id="31" name="Title 1"/>
          <p:cNvSpPr txBox="1">
            <a:spLocks/>
          </p:cNvSpPr>
          <p:nvPr/>
        </p:nvSpPr>
        <p:spPr bwMode="auto">
          <a:xfrm>
            <a:off x="1121229" y="-1"/>
            <a:ext cx="8022770"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smtClean="0">
                <a:solidFill>
                  <a:srgbClr val="C80000"/>
                </a:solidFill>
                <a:latin typeface="Georgia" pitchFamily="18" charset="0"/>
                <a:cs typeface="Arial" pitchFamily="34" charset="0"/>
              </a:rPr>
              <a:t>Multiple Objectives in Wind Turbines</a:t>
            </a:r>
            <a:endParaRPr lang="en-US" altLang="zh-CN" sz="2600" b="1" i="1" dirty="0">
              <a:solidFill>
                <a:srgbClr val="C80000"/>
              </a:solidFill>
              <a:latin typeface="Georgia" pitchFamily="18" charset="0"/>
              <a:cs typeface="Arial" pitchFamily="34" charset="0"/>
            </a:endParaRPr>
          </a:p>
        </p:txBody>
      </p:sp>
      <p:sp>
        <p:nvSpPr>
          <p:cNvPr id="5" name="Slide Number Placeholder 4"/>
          <p:cNvSpPr>
            <a:spLocks noGrp="1"/>
          </p:cNvSpPr>
          <p:nvPr>
            <p:ph type="sldNum" sz="quarter" idx="4"/>
          </p:nvPr>
        </p:nvSpPr>
        <p:spPr/>
        <p:txBody>
          <a:bodyPr/>
          <a:lstStyle/>
          <a:p>
            <a:fld id="{4A466926-17EF-4CAC-B717-1CD0EBB5093C}" type="slidenum">
              <a:rPr lang="en-US" smtClean="0"/>
              <a:t>5</a:t>
            </a:fld>
            <a:endParaRPr lang="en-US" dirty="0"/>
          </a:p>
        </p:txBody>
      </p:sp>
      <p:sp>
        <p:nvSpPr>
          <p:cNvPr id="2" name="TextBox 1"/>
          <p:cNvSpPr txBox="1"/>
          <p:nvPr/>
        </p:nvSpPr>
        <p:spPr>
          <a:xfrm>
            <a:off x="664512" y="3646349"/>
            <a:ext cx="8022282" cy="1905365"/>
          </a:xfrm>
          <a:prstGeom prst="rect">
            <a:avLst/>
          </a:prstGeom>
          <a:noFill/>
        </p:spPr>
        <p:txBody>
          <a:bodyPr wrap="square" rtlCol="0">
            <a:noAutofit/>
          </a:bodyPr>
          <a:lstStyle/>
          <a:p>
            <a:r>
              <a:rPr lang="en-US" sz="2200" b="1" i="1" dirty="0"/>
              <a:t>Challenges of multiple objectives</a:t>
            </a:r>
          </a:p>
          <a:p>
            <a:pPr marL="342900" lvl="1" indent="-342900">
              <a:buFont typeface="Wingdings" panose="05000000000000000000" pitchFamily="2" charset="2"/>
              <a:buChar char="§"/>
            </a:pPr>
            <a:r>
              <a:rPr lang="en-US" sz="2000" dirty="0"/>
              <a:t>Designing individual controllers for each objective is getting more and more complex</a:t>
            </a:r>
          </a:p>
          <a:p>
            <a:pPr marL="342900" lvl="1" indent="-342900">
              <a:buFont typeface="Wingdings" panose="05000000000000000000" pitchFamily="2" charset="2"/>
              <a:buChar char="§"/>
            </a:pPr>
            <a:r>
              <a:rPr lang="en-US" sz="2000" dirty="0"/>
              <a:t>Conflicting with each other</a:t>
            </a:r>
          </a:p>
          <a:p>
            <a:pPr marL="342900" lvl="1" indent="-342900">
              <a:spcAft>
                <a:spcPts val="300"/>
              </a:spcAft>
              <a:buFont typeface="Wingdings" panose="05000000000000000000" pitchFamily="2" charset="2"/>
              <a:buChar char="§"/>
            </a:pPr>
            <a:r>
              <a:rPr lang="en-US" sz="2000" dirty="0"/>
              <a:t>We need </a:t>
            </a:r>
            <a:r>
              <a:rPr lang="en-US" sz="2000" b="1" dirty="0"/>
              <a:t>one controller </a:t>
            </a:r>
            <a:r>
              <a:rPr lang="en-US" sz="2000" dirty="0"/>
              <a:t>that can balance all the objectives together</a:t>
            </a:r>
            <a:endParaRPr lang="en-US" sz="2200" b="1" i="1" dirty="0"/>
          </a:p>
          <a:p>
            <a:endParaRPr lang="en-US" dirty="0"/>
          </a:p>
        </p:txBody>
      </p:sp>
      <p:grpSp>
        <p:nvGrpSpPr>
          <p:cNvPr id="11" name="Group 10"/>
          <p:cNvGrpSpPr/>
          <p:nvPr/>
        </p:nvGrpSpPr>
        <p:grpSpPr>
          <a:xfrm>
            <a:off x="872707" y="1120641"/>
            <a:ext cx="3185598" cy="2373817"/>
            <a:chOff x="872707" y="987291"/>
            <a:chExt cx="3185598" cy="2373817"/>
          </a:xfrm>
        </p:grpSpPr>
        <p:pic>
          <p:nvPicPr>
            <p:cNvPr id="6" name="Picture 5"/>
            <p:cNvPicPr>
              <a:picLocks/>
            </p:cNvPicPr>
            <p:nvPr/>
          </p:nvPicPr>
          <p:blipFill rotWithShape="1">
            <a:blip r:embed="rId3" cstate="print">
              <a:extLst>
                <a:ext uri="{28A0092B-C50C-407E-A947-70E740481C1C}">
                  <a14:useLocalDpi xmlns:a14="http://schemas.microsoft.com/office/drawing/2010/main" val="0"/>
                </a:ext>
              </a:extLst>
            </a:blip>
            <a:srcRect l="10970" r="10756"/>
            <a:stretch/>
          </p:blipFill>
          <p:spPr>
            <a:xfrm>
              <a:off x="2511608" y="990670"/>
              <a:ext cx="1545336" cy="11521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232" y="2208964"/>
              <a:ext cx="1536192" cy="1152144"/>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29894" b="21532"/>
            <a:stretch/>
          </p:blipFill>
          <p:spPr>
            <a:xfrm>
              <a:off x="872707" y="987291"/>
              <a:ext cx="1546643" cy="1155523"/>
            </a:xfrm>
            <a:prstGeom prst="rect">
              <a:avLst/>
            </a:prstGeom>
          </p:spPr>
        </p:pic>
        <p:pic>
          <p:nvPicPr>
            <p:cNvPr id="10" name="Picture 9"/>
            <p:cNvPicPr>
              <a:picLocks/>
            </p:cNvPicPr>
            <p:nvPr/>
          </p:nvPicPr>
          <p:blipFill rotWithShape="1">
            <a:blip r:embed="rId6" cstate="print">
              <a:extLst>
                <a:ext uri="{28A0092B-C50C-407E-A947-70E740481C1C}">
                  <a14:useLocalDpi xmlns:a14="http://schemas.microsoft.com/office/drawing/2010/main" val="0"/>
                </a:ext>
              </a:extLst>
            </a:blip>
            <a:srcRect r="13127" b="11056"/>
            <a:stretch/>
          </p:blipFill>
          <p:spPr>
            <a:xfrm>
              <a:off x="2512969" y="2207603"/>
              <a:ext cx="1545336" cy="1152144"/>
            </a:xfrm>
            <a:prstGeom prst="rect">
              <a:avLst/>
            </a:prstGeom>
          </p:spPr>
        </p:pic>
      </p:grpSp>
    </p:spTree>
    <p:extLst>
      <p:ext uri="{BB962C8B-B14F-4D97-AF65-F5344CB8AC3E}">
        <p14:creationId xmlns:p14="http://schemas.microsoft.com/office/powerpoint/2010/main" val="4088040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15621" y="2986680"/>
            <a:ext cx="3656483" cy="611685"/>
          </a:xfrm>
          <a:prstGeom prst="rec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Research Objective</a:t>
            </a:r>
          </a:p>
        </p:txBody>
      </p:sp>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Outline</a:t>
            </a:r>
          </a:p>
        </p:txBody>
      </p:sp>
      <p:sp>
        <p:nvSpPr>
          <p:cNvPr id="10" name="TextBox 9"/>
          <p:cNvSpPr txBox="1"/>
          <p:nvPr/>
        </p:nvSpPr>
        <p:spPr>
          <a:xfrm>
            <a:off x="3015622" y="2374995"/>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Background</a:t>
            </a:r>
            <a:endParaRPr lang="en-US" sz="2400" dirty="0">
              <a:latin typeface="Georgia" pitchFamily="18" charset="0"/>
            </a:endParaRPr>
          </a:p>
        </p:txBody>
      </p:sp>
      <p:sp>
        <p:nvSpPr>
          <p:cNvPr id="14" name="TextBox 13"/>
          <p:cNvSpPr txBox="1"/>
          <p:nvPr/>
        </p:nvSpPr>
        <p:spPr>
          <a:xfrm>
            <a:off x="3015622" y="4084281"/>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Case Analysis</a:t>
            </a:r>
          </a:p>
        </p:txBody>
      </p:sp>
      <p:sp>
        <p:nvSpPr>
          <p:cNvPr id="15" name="TextBox 14"/>
          <p:cNvSpPr txBox="1"/>
          <p:nvPr/>
        </p:nvSpPr>
        <p:spPr>
          <a:xfrm>
            <a:off x="3015622" y="4638957"/>
            <a:ext cx="3747129"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Concluding Remarks</a:t>
            </a:r>
          </a:p>
        </p:txBody>
      </p:sp>
      <p:sp>
        <p:nvSpPr>
          <p:cNvPr id="16" name="TextBox 15"/>
          <p:cNvSpPr txBox="1"/>
          <p:nvPr/>
        </p:nvSpPr>
        <p:spPr>
          <a:xfrm>
            <a:off x="3015622" y="3524392"/>
            <a:ext cx="3455516"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Approach</a:t>
            </a:r>
          </a:p>
        </p:txBody>
      </p:sp>
      <p:sp>
        <p:nvSpPr>
          <p:cNvPr id="3" name="Slide Number Placeholder 2"/>
          <p:cNvSpPr>
            <a:spLocks noGrp="1"/>
          </p:cNvSpPr>
          <p:nvPr>
            <p:ph type="sldNum" sz="quarter" idx="4"/>
          </p:nvPr>
        </p:nvSpPr>
        <p:spPr/>
        <p:txBody>
          <a:bodyPr/>
          <a:lstStyle/>
          <a:p>
            <a:fld id="{4A466926-17EF-4CAC-B717-1CD0EBB5093C}" type="slidenum">
              <a:rPr lang="en-US" smtClean="0"/>
              <a:t>6</a:t>
            </a:fld>
            <a:endParaRPr lang="en-US"/>
          </a:p>
        </p:txBody>
      </p:sp>
    </p:spTree>
    <p:extLst>
      <p:ext uri="{BB962C8B-B14F-4D97-AF65-F5344CB8AC3E}">
        <p14:creationId xmlns:p14="http://schemas.microsoft.com/office/powerpoint/2010/main" val="6479901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31" y="1983966"/>
            <a:ext cx="5180586" cy="353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Research Objective</a:t>
            </a:r>
          </a:p>
        </p:txBody>
      </p:sp>
      <p:sp>
        <p:nvSpPr>
          <p:cNvPr id="25" name="TextBox 24"/>
          <p:cNvSpPr txBox="1"/>
          <p:nvPr/>
        </p:nvSpPr>
        <p:spPr>
          <a:xfrm>
            <a:off x="5133382" y="2508922"/>
            <a:ext cx="3836448" cy="1636988"/>
          </a:xfrm>
          <a:prstGeom prst="rect">
            <a:avLst/>
          </a:prstGeom>
          <a:noFill/>
        </p:spPr>
        <p:txBody>
          <a:bodyPr wrap="square" rtlCol="0">
            <a:noAutofit/>
          </a:bodyPr>
          <a:lstStyle/>
          <a:p>
            <a:pPr marL="342900" lvl="1" indent="-342900">
              <a:buFont typeface="Arial" panose="020B0604020202020204" pitchFamily="34" charset="0"/>
              <a:buChar char="•"/>
            </a:pPr>
            <a:r>
              <a:rPr lang="en-US" sz="2000" dirty="0" smtClean="0">
                <a:latin typeface="+mn-lt"/>
                <a:cs typeface="Times New Roman" panose="02020603050405020304" pitchFamily="18" charset="0"/>
              </a:rPr>
              <a:t>Maintain</a:t>
            </a:r>
            <a:r>
              <a:rPr lang="en-US" sz="2000" dirty="0" smtClean="0">
                <a:latin typeface="+mn-lt"/>
                <a:cs typeface="Times New Roman" panose="02020603050405020304" pitchFamily="18" charset="0"/>
              </a:rPr>
              <a:t> </a:t>
            </a:r>
            <a:r>
              <a:rPr lang="en-US" sz="2000" dirty="0">
                <a:latin typeface="+mn-lt"/>
                <a:cs typeface="Times New Roman" panose="02020603050405020304" pitchFamily="18" charset="0"/>
              </a:rPr>
              <a:t>the rated generator speed</a:t>
            </a:r>
          </a:p>
          <a:p>
            <a:pPr marL="342900" lvl="1" indent="-342900">
              <a:buFont typeface="Arial" panose="020B0604020202020204" pitchFamily="34" charset="0"/>
              <a:buChar char="•"/>
            </a:pPr>
            <a:r>
              <a:rPr lang="en-US" sz="2000" dirty="0" smtClean="0">
                <a:latin typeface="+mn-lt"/>
                <a:cs typeface="Times New Roman" panose="02020603050405020304" pitchFamily="18" charset="0"/>
              </a:rPr>
              <a:t>Follow</a:t>
            </a:r>
            <a:r>
              <a:rPr lang="en-US" sz="2000" dirty="0" smtClean="0">
                <a:latin typeface="+mn-lt"/>
                <a:cs typeface="Times New Roman" panose="02020603050405020304" pitchFamily="18" charset="0"/>
              </a:rPr>
              <a:t> </a:t>
            </a:r>
            <a:r>
              <a:rPr lang="en-US" sz="2000" dirty="0">
                <a:latin typeface="+mn-lt"/>
                <a:cs typeface="Times New Roman" panose="02020603050405020304" pitchFamily="18" charset="0"/>
              </a:rPr>
              <a:t>the actuator constraints</a:t>
            </a:r>
          </a:p>
          <a:p>
            <a:pPr marL="342900" lvl="1" indent="-342900">
              <a:buFont typeface="Arial" panose="020B0604020202020204" pitchFamily="34" charset="0"/>
              <a:buChar char="•"/>
            </a:pPr>
            <a:r>
              <a:rPr lang="en-US" sz="2000" dirty="0">
                <a:latin typeface="+mn-lt"/>
                <a:cs typeface="Times New Roman" panose="02020603050405020304" pitchFamily="18" charset="0"/>
              </a:rPr>
              <a:t>Maxim</a:t>
            </a:r>
            <a:r>
              <a:rPr lang="en-US" altLang="zh-CN" sz="2000" dirty="0">
                <a:latin typeface="+mn-lt"/>
                <a:cs typeface="Times New Roman" panose="02020603050405020304" pitchFamily="18" charset="0"/>
              </a:rPr>
              <a:t>ize</a:t>
            </a:r>
            <a:r>
              <a:rPr lang="en-US" sz="2000" dirty="0">
                <a:latin typeface="+mn-lt"/>
                <a:cs typeface="Times New Roman" panose="02020603050405020304" pitchFamily="18" charset="0"/>
              </a:rPr>
              <a:t> power capture </a:t>
            </a:r>
          </a:p>
          <a:p>
            <a:pPr marL="342900" lvl="1" indent="-342900">
              <a:buFont typeface="Arial" panose="020B0604020202020204" pitchFamily="34" charset="0"/>
              <a:buChar char="•"/>
            </a:pPr>
            <a:r>
              <a:rPr lang="en-US" sz="2000" dirty="0">
                <a:latin typeface="+mn-lt"/>
                <a:cs typeface="Times New Roman" panose="02020603050405020304" pitchFamily="18" charset="0"/>
              </a:rPr>
              <a:t>Mitigate blade and tower loads</a:t>
            </a:r>
          </a:p>
          <a:p>
            <a:pPr marL="0" lvl="1" indent="-342900">
              <a:buFont typeface="Wingdings" panose="05000000000000000000" pitchFamily="2" charset="2"/>
              <a:buChar char="§"/>
            </a:pPr>
            <a:endParaRPr lang="en-US" sz="2000" dirty="0">
              <a:latin typeface="+mn-lt"/>
              <a:cs typeface="Times New Roman" panose="02020603050405020304" pitchFamily="18" charset="0"/>
            </a:endParaRPr>
          </a:p>
        </p:txBody>
      </p:sp>
      <p:sp>
        <p:nvSpPr>
          <p:cNvPr id="26" name="TextBox 25"/>
          <p:cNvSpPr txBox="1"/>
          <p:nvPr/>
        </p:nvSpPr>
        <p:spPr>
          <a:xfrm>
            <a:off x="901935" y="1189994"/>
            <a:ext cx="7775340" cy="769441"/>
          </a:xfrm>
          <a:prstGeom prst="rect">
            <a:avLst/>
          </a:prstGeom>
          <a:noFill/>
        </p:spPr>
        <p:txBody>
          <a:bodyPr wrap="square" rtlCol="0">
            <a:spAutoFit/>
          </a:bodyPr>
          <a:lstStyle/>
          <a:p>
            <a:r>
              <a:rPr lang="en-US" sz="2200" b="1" i="1" dirty="0"/>
              <a:t>Optimization of multiple objectives in </a:t>
            </a:r>
            <a:r>
              <a:rPr lang="en-US" sz="2200" b="1" i="1" dirty="0" smtClean="0"/>
              <a:t>the switching </a:t>
            </a:r>
            <a:r>
              <a:rPr lang="en-US" sz="2200" b="1" i="1" dirty="0"/>
              <a:t>region and Region 3</a:t>
            </a:r>
          </a:p>
        </p:txBody>
      </p:sp>
      <p:sp>
        <p:nvSpPr>
          <p:cNvPr id="38" name="TextBox 37"/>
          <p:cNvSpPr txBox="1"/>
          <p:nvPr/>
        </p:nvSpPr>
        <p:spPr>
          <a:xfrm>
            <a:off x="1417382" y="4516399"/>
            <a:ext cx="45719" cy="369332"/>
          </a:xfrm>
          <a:prstGeom prst="rect">
            <a:avLst/>
          </a:prstGeom>
          <a:noFill/>
        </p:spPr>
        <p:txBody>
          <a:bodyPr wrap="square" rtlCol="0">
            <a:spAutoFit/>
          </a:bodyPr>
          <a:lstStyle/>
          <a:p>
            <a:endParaRPr lang="en-US" dirty="0"/>
          </a:p>
        </p:txBody>
      </p:sp>
      <p:sp>
        <p:nvSpPr>
          <p:cNvPr id="2" name="Rectangle 1"/>
          <p:cNvSpPr/>
          <p:nvPr/>
        </p:nvSpPr>
        <p:spPr>
          <a:xfrm>
            <a:off x="623748" y="5895381"/>
            <a:ext cx="8520252" cy="336439"/>
          </a:xfrm>
          <a:prstGeom prst="rect">
            <a:avLst/>
          </a:prstGeom>
        </p:spPr>
        <p:txBody>
          <a:bodyPr wrap="square">
            <a:spAutoFit/>
          </a:bodyPr>
          <a:lstStyle/>
          <a:p>
            <a:pPr>
              <a:lnSpc>
                <a:spcPct val="125000"/>
              </a:lnSpc>
            </a:pPr>
            <a:r>
              <a:rPr lang="en-US" sz="1400" dirty="0">
                <a:latin typeface="Times New Roman" panose="02020603050405020304" pitchFamily="18" charset="0"/>
                <a:cs typeface="Times New Roman" panose="02020603050405020304" pitchFamily="18" charset="0"/>
              </a:rPr>
              <a:t>[1] </a:t>
            </a:r>
            <a:r>
              <a:rPr lang="en-US" sz="1400" dirty="0" err="1">
                <a:latin typeface="Times New Roman" panose="02020603050405020304" pitchFamily="18" charset="0"/>
                <a:cs typeface="Times New Roman" panose="02020603050405020304" pitchFamily="18" charset="0"/>
              </a:rPr>
              <a:t>Jonkman</a:t>
            </a:r>
            <a:r>
              <a:rPr lang="en-US" sz="1400" dirty="0">
                <a:latin typeface="Times New Roman" panose="02020603050405020304" pitchFamily="18" charset="0"/>
                <a:cs typeface="Times New Roman" panose="02020603050405020304" pitchFamily="18" charset="0"/>
              </a:rPr>
              <a:t> et al., </a:t>
            </a:r>
            <a:r>
              <a:rPr lang="en-US" sz="1400" i="1" dirty="0">
                <a:latin typeface="Times New Roman" panose="02020603050405020304" pitchFamily="18" charset="0"/>
                <a:cs typeface="Times New Roman" panose="02020603050405020304" pitchFamily="18" charset="0"/>
              </a:rPr>
              <a:t>National Renewable Energy Laboratory Technical Report</a:t>
            </a:r>
            <a:r>
              <a:rPr lang="en-US" sz="1400" dirty="0">
                <a:latin typeface="Times New Roman" panose="02020603050405020304" pitchFamily="18" charset="0"/>
                <a:cs typeface="Times New Roman" panose="02020603050405020304" pitchFamily="18" charset="0"/>
              </a:rPr>
              <a:t>, 2009.</a:t>
            </a:r>
          </a:p>
        </p:txBody>
      </p:sp>
      <p:sp>
        <p:nvSpPr>
          <p:cNvPr id="4" name="Slide Number Placeholder 3"/>
          <p:cNvSpPr>
            <a:spLocks noGrp="1"/>
          </p:cNvSpPr>
          <p:nvPr>
            <p:ph type="sldNum" sz="quarter" idx="4"/>
          </p:nvPr>
        </p:nvSpPr>
        <p:spPr/>
        <p:txBody>
          <a:bodyPr/>
          <a:lstStyle/>
          <a:p>
            <a:fld id="{4A466926-17EF-4CAC-B717-1CD0EBB5093C}" type="slidenum">
              <a:rPr lang="en-US" smtClean="0"/>
              <a:t>7</a:t>
            </a:fld>
            <a:endParaRPr lang="en-US"/>
          </a:p>
        </p:txBody>
      </p:sp>
      <p:sp>
        <p:nvSpPr>
          <p:cNvPr id="5" name="Rounded Rectangle 4"/>
          <p:cNvSpPr/>
          <p:nvPr/>
        </p:nvSpPr>
        <p:spPr>
          <a:xfrm>
            <a:off x="2711499" y="2543174"/>
            <a:ext cx="279351" cy="2404023"/>
          </a:xfrm>
          <a:prstGeom prst="roundRect">
            <a:avLst/>
          </a:prstGeom>
          <a:solidFill>
            <a:schemeClr val="accent6">
              <a:lumMod val="40000"/>
              <a:lumOff val="60000"/>
              <a:alpha val="39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019425" y="2549886"/>
            <a:ext cx="1657350" cy="2404023"/>
          </a:xfrm>
          <a:prstGeom prst="roundRect">
            <a:avLst/>
          </a:prstGeom>
          <a:solidFill>
            <a:schemeClr val="accent1">
              <a:lumMod val="60000"/>
              <a:lumOff val="40000"/>
              <a:alpha val="39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068066" y="2046971"/>
            <a:ext cx="3581313" cy="430887"/>
          </a:xfrm>
          <a:prstGeom prst="rect">
            <a:avLst/>
          </a:prstGeom>
          <a:noFill/>
        </p:spPr>
        <p:txBody>
          <a:bodyPr wrap="square" rtlCol="0">
            <a:spAutoFit/>
          </a:bodyPr>
          <a:lstStyle/>
          <a:p>
            <a:pPr marL="0" lvl="1"/>
            <a:r>
              <a:rPr lang="en-US" sz="2200" b="1" i="1" dirty="0" smtClean="0"/>
              <a:t>Multiple </a:t>
            </a:r>
            <a:r>
              <a:rPr lang="en-US" sz="2200" b="1" i="1" dirty="0"/>
              <a:t>objectives</a:t>
            </a:r>
            <a:endParaRPr lang="en-US" dirty="0"/>
          </a:p>
        </p:txBody>
      </p:sp>
      <p:sp>
        <p:nvSpPr>
          <p:cNvPr id="7" name="Rectangle 6"/>
          <p:cNvSpPr/>
          <p:nvPr/>
        </p:nvSpPr>
        <p:spPr>
          <a:xfrm>
            <a:off x="5089838" y="4309200"/>
            <a:ext cx="1880643" cy="430887"/>
          </a:xfrm>
          <a:prstGeom prst="rect">
            <a:avLst/>
          </a:prstGeom>
        </p:spPr>
        <p:txBody>
          <a:bodyPr wrap="none">
            <a:spAutoFit/>
          </a:bodyPr>
          <a:lstStyle/>
          <a:p>
            <a:pPr marL="0" lvl="1"/>
            <a:r>
              <a:rPr lang="en-US" sz="2200" b="1" i="1" dirty="0">
                <a:cs typeface="Times New Roman" panose="02020603050405020304" pitchFamily="18" charset="0"/>
              </a:rPr>
              <a:t>Control laws</a:t>
            </a:r>
          </a:p>
        </p:txBody>
      </p:sp>
      <p:sp>
        <p:nvSpPr>
          <p:cNvPr id="8" name="TextBox 7"/>
          <p:cNvSpPr txBox="1"/>
          <p:nvPr/>
        </p:nvSpPr>
        <p:spPr>
          <a:xfrm>
            <a:off x="5068066" y="4753931"/>
            <a:ext cx="4169228" cy="984885"/>
          </a:xfrm>
          <a:prstGeom prst="rect">
            <a:avLst/>
          </a:prstGeom>
          <a:noFill/>
        </p:spPr>
        <p:txBody>
          <a:bodyPr wrap="square" rtlCol="0">
            <a:spAutoFit/>
          </a:bodyPr>
          <a:lstStyle/>
          <a:p>
            <a:pPr marL="457200" lvl="2" indent="-342900">
              <a:buSzPct val="75000"/>
              <a:buFont typeface="Wingdings" panose="05000000000000000000" pitchFamily="2" charset="2"/>
              <a:buChar char="ü"/>
            </a:pPr>
            <a:r>
              <a:rPr lang="en-US" sz="2000" dirty="0">
                <a:latin typeface="+mn-lt"/>
                <a:cs typeface="Times New Roman" panose="02020603050405020304" pitchFamily="18" charset="0"/>
              </a:rPr>
              <a:t>Baseline PID control </a:t>
            </a:r>
            <a:r>
              <a:rPr lang="en-US" sz="2000" baseline="30000" dirty="0">
                <a:latin typeface="+mn-lt"/>
                <a:cs typeface="Times New Roman" panose="02020603050405020304" pitchFamily="18" charset="0"/>
              </a:rPr>
              <a:t>[</a:t>
            </a:r>
            <a:r>
              <a:rPr lang="en-US" sz="2000" baseline="30000" dirty="0" smtClean="0">
                <a:latin typeface="+mn-lt"/>
                <a:cs typeface="Times New Roman" panose="02020603050405020304" pitchFamily="18" charset="0"/>
              </a:rPr>
              <a:t>1]</a:t>
            </a:r>
          </a:p>
          <a:p>
            <a:pPr marL="457200" lvl="2" indent="-342900">
              <a:buSzPct val="75000"/>
              <a:buFont typeface="Wingdings" panose="05000000000000000000" pitchFamily="2" charset="2"/>
              <a:buChar char="ü"/>
            </a:pPr>
            <a:r>
              <a:rPr lang="en-US" sz="2000" dirty="0" smtClean="0">
                <a:latin typeface="+mn-lt"/>
                <a:cs typeface="Times New Roman" panose="02020603050405020304" pitchFamily="18" charset="0"/>
              </a:rPr>
              <a:t>Model predictive control</a:t>
            </a:r>
          </a:p>
          <a:p>
            <a:endParaRPr lang="en-US" dirty="0"/>
          </a:p>
        </p:txBody>
      </p:sp>
    </p:spTree>
    <p:extLst>
      <p:ext uri="{BB962C8B-B14F-4D97-AF65-F5344CB8AC3E}">
        <p14:creationId xmlns:p14="http://schemas.microsoft.com/office/powerpoint/2010/main" val="130479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15622" y="3524392"/>
            <a:ext cx="1988178" cy="611685"/>
          </a:xfrm>
          <a:prstGeom prst="rect">
            <a:avLst/>
          </a:prstGeom>
          <a:gradFill>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grad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Approach</a:t>
            </a:r>
          </a:p>
        </p:txBody>
      </p:sp>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Outline</a:t>
            </a:r>
          </a:p>
        </p:txBody>
      </p:sp>
      <p:sp>
        <p:nvSpPr>
          <p:cNvPr id="10" name="TextBox 9"/>
          <p:cNvSpPr txBox="1"/>
          <p:nvPr/>
        </p:nvSpPr>
        <p:spPr>
          <a:xfrm>
            <a:off x="3015622" y="2374995"/>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Background</a:t>
            </a:r>
            <a:endParaRPr lang="en-US" sz="2400" dirty="0">
              <a:latin typeface="Georgia" pitchFamily="18" charset="0"/>
            </a:endParaRPr>
          </a:p>
        </p:txBody>
      </p:sp>
      <p:sp>
        <p:nvSpPr>
          <p:cNvPr id="11" name="TextBox 10"/>
          <p:cNvSpPr txBox="1"/>
          <p:nvPr/>
        </p:nvSpPr>
        <p:spPr>
          <a:xfrm>
            <a:off x="3015621" y="2948580"/>
            <a:ext cx="3475613"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Research Objective</a:t>
            </a:r>
          </a:p>
        </p:txBody>
      </p:sp>
      <p:sp>
        <p:nvSpPr>
          <p:cNvPr id="14" name="TextBox 13"/>
          <p:cNvSpPr txBox="1"/>
          <p:nvPr/>
        </p:nvSpPr>
        <p:spPr>
          <a:xfrm>
            <a:off x="3015622" y="4084281"/>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Case Analysis</a:t>
            </a:r>
          </a:p>
        </p:txBody>
      </p:sp>
      <p:sp>
        <p:nvSpPr>
          <p:cNvPr id="15" name="TextBox 14"/>
          <p:cNvSpPr txBox="1"/>
          <p:nvPr/>
        </p:nvSpPr>
        <p:spPr>
          <a:xfrm>
            <a:off x="3015622" y="4638957"/>
            <a:ext cx="3747129"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Concluding Remarks</a:t>
            </a:r>
          </a:p>
        </p:txBody>
      </p:sp>
      <p:sp>
        <p:nvSpPr>
          <p:cNvPr id="3" name="Slide Number Placeholder 2"/>
          <p:cNvSpPr>
            <a:spLocks noGrp="1"/>
          </p:cNvSpPr>
          <p:nvPr>
            <p:ph type="sldNum" sz="quarter" idx="4"/>
          </p:nvPr>
        </p:nvSpPr>
        <p:spPr/>
        <p:txBody>
          <a:bodyPr/>
          <a:lstStyle/>
          <a:p>
            <a:fld id="{4A466926-17EF-4CAC-B717-1CD0EBB5093C}" type="slidenum">
              <a:rPr lang="en-US" smtClean="0"/>
              <a:t>8</a:t>
            </a:fld>
            <a:endParaRPr lang="en-US"/>
          </a:p>
        </p:txBody>
      </p:sp>
    </p:spTree>
    <p:extLst>
      <p:ext uri="{BB962C8B-B14F-4D97-AF65-F5344CB8AC3E}">
        <p14:creationId xmlns:p14="http://schemas.microsoft.com/office/powerpoint/2010/main" val="647990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44498" y="1225525"/>
            <a:ext cx="8229600" cy="2544421"/>
          </a:xfrm>
          <a:prstGeom prst="rect">
            <a:avLst/>
          </a:prstGeom>
          <a:noFill/>
        </p:spPr>
        <p:txBody>
          <a:bodyPr wrap="square" rtlCol="0">
            <a:noAutofit/>
          </a:bodyPr>
          <a:lstStyle/>
          <a:p>
            <a:pPr>
              <a:spcAft>
                <a:spcPts val="500"/>
              </a:spcAft>
            </a:pPr>
            <a:r>
              <a:rPr lang="en-US" sz="2200" b="1" i="1" dirty="0" err="1"/>
              <a:t>AeroDyn</a:t>
            </a:r>
            <a:endParaRPr lang="en-US" sz="2200" b="1" i="1" dirty="0"/>
          </a:p>
          <a:p>
            <a:pPr>
              <a:spcAft>
                <a:spcPts val="500"/>
              </a:spcAft>
            </a:pPr>
            <a:endParaRPr lang="en-US" sz="1000" b="1" i="1" dirty="0"/>
          </a:p>
          <a:p>
            <a:pPr marL="342900" indent="-342900">
              <a:spcAft>
                <a:spcPts val="500"/>
              </a:spcAft>
              <a:buFont typeface="Wingdings" panose="05000000000000000000" pitchFamily="2" charset="2"/>
              <a:buChar char="§"/>
            </a:pPr>
            <a:r>
              <a:rPr lang="en-US" sz="2000" dirty="0"/>
              <a:t>An aero-elastic simulation code (by </a:t>
            </a:r>
            <a:r>
              <a:rPr lang="en-US" sz="2000" dirty="0" err="1"/>
              <a:t>NREL</a:t>
            </a:r>
            <a:r>
              <a:rPr lang="en-US" sz="2000" dirty="0"/>
              <a:t>) to predict the aerodynamics</a:t>
            </a:r>
          </a:p>
          <a:p>
            <a:pPr marL="342900" indent="-342900">
              <a:spcAft>
                <a:spcPts val="500"/>
              </a:spcAft>
              <a:buFont typeface="Wingdings" panose="05000000000000000000" pitchFamily="2" charset="2"/>
              <a:buChar char="§"/>
            </a:pPr>
            <a:r>
              <a:rPr lang="en-US" sz="2000" dirty="0"/>
              <a:t>Input: steady or turbulent wind file</a:t>
            </a:r>
          </a:p>
          <a:p>
            <a:pPr marL="342900" indent="-342900">
              <a:spcAft>
                <a:spcPts val="500"/>
              </a:spcAft>
              <a:buFont typeface="Wingdings" panose="05000000000000000000" pitchFamily="2" charset="2"/>
              <a:buChar char="§"/>
            </a:pPr>
            <a:r>
              <a:rPr lang="en-US" sz="2000" dirty="0"/>
              <a:t>Output: force and moment on the turbine components</a:t>
            </a:r>
          </a:p>
          <a:p>
            <a:pPr marL="342900" indent="-342900">
              <a:spcAft>
                <a:spcPts val="500"/>
              </a:spcAft>
              <a:buFont typeface="Wingdings" panose="05000000000000000000" pitchFamily="2" charset="2"/>
              <a:buChar char="§"/>
            </a:pPr>
            <a:endParaRPr lang="en-US" sz="2000" dirty="0"/>
          </a:p>
        </p:txBody>
      </p:sp>
      <p:sp>
        <p:nvSpPr>
          <p:cNvPr id="8"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Nonlinear Aerodynamics</a:t>
            </a:r>
          </a:p>
        </p:txBody>
      </p:sp>
      <p:graphicFrame>
        <p:nvGraphicFramePr>
          <p:cNvPr id="2" name="Object 1"/>
          <p:cNvGraphicFramePr>
            <a:graphicFrameLocks noChangeAspect="1"/>
          </p:cNvGraphicFramePr>
          <p:nvPr>
            <p:extLst>
              <p:ext uri="{D42A27DB-BD31-4B8C-83A1-F6EECF244321}">
                <p14:modId xmlns:p14="http://schemas.microsoft.com/office/powerpoint/2010/main" val="1883927677"/>
              </p:ext>
            </p:extLst>
          </p:nvPr>
        </p:nvGraphicFramePr>
        <p:xfrm>
          <a:off x="2508250" y="4130975"/>
          <a:ext cx="3327400" cy="431800"/>
        </p:xfrm>
        <a:graphic>
          <a:graphicData uri="http://schemas.openxmlformats.org/presentationml/2006/ole">
            <mc:AlternateContent xmlns:mc="http://schemas.openxmlformats.org/markup-compatibility/2006">
              <mc:Choice xmlns:v="urn:schemas-microsoft-com:vml" Requires="v">
                <p:oleObj spid="_x0000_s318878" name="Equation" r:id="rId4" imgW="3327120" imgH="431640" progId="Equation.DSMT4">
                  <p:embed/>
                </p:oleObj>
              </mc:Choice>
              <mc:Fallback>
                <p:oleObj name="Equation" r:id="rId4" imgW="3327120" imgH="431640" progId="Equation.DSMT4">
                  <p:embed/>
                  <p:pic>
                    <p:nvPicPr>
                      <p:cNvPr id="0" name=""/>
                      <p:cNvPicPr/>
                      <p:nvPr/>
                    </p:nvPicPr>
                    <p:blipFill>
                      <a:blip r:embed="rId5"/>
                      <a:stretch>
                        <a:fillRect/>
                      </a:stretch>
                    </p:blipFill>
                    <p:spPr>
                      <a:xfrm>
                        <a:off x="2508250" y="4130975"/>
                        <a:ext cx="3327400" cy="4318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TextBox 9"/>
              <p:cNvSpPr txBox="1"/>
              <p:nvPr/>
            </p:nvSpPr>
            <p:spPr>
              <a:xfrm>
                <a:off x="434972" y="4581525"/>
                <a:ext cx="3527428" cy="1666875"/>
              </a:xfrm>
              <a:prstGeom prst="rect">
                <a:avLst/>
              </a:prstGeom>
              <a:noFill/>
            </p:spPr>
            <p:txBody>
              <a:bodyPr wrap="square" rtlCol="0">
                <a:noAutofit/>
              </a:bodyPr>
              <a:lstStyle/>
              <a:p>
                <a:pPr marL="342900" indent="-342900">
                  <a:spcAft>
                    <a:spcPts val="500"/>
                  </a:spcAft>
                  <a:buFont typeface="Wingdings" panose="05000000000000000000" pitchFamily="2" charset="2"/>
                  <a:buChar char="§"/>
                </a:pPr>
                <a14:m>
                  <m:oMath xmlns:m="http://schemas.openxmlformats.org/officeDocument/2006/math">
                    <m:r>
                      <a:rPr lang="en-US" b="0" i="1" smtClean="0">
                        <a:latin typeface="Cambria Math"/>
                      </a:rPr>
                      <m:t>𝑀</m:t>
                    </m:r>
                  </m:oMath>
                </a14:m>
                <a:r>
                  <a:rPr lang="en-US" dirty="0"/>
                  <a:t>: mass matrix</a:t>
                </a:r>
              </a:p>
              <a:p>
                <a:pPr marL="342900" indent="-342900">
                  <a:spcAft>
                    <a:spcPts val="500"/>
                  </a:spcAft>
                  <a:buFont typeface="Wingdings" panose="05000000000000000000" pitchFamily="2" charset="2"/>
                  <a:buChar char="§"/>
                </a:pPr>
                <a14:m>
                  <m:oMath xmlns:m="http://schemas.openxmlformats.org/officeDocument/2006/math">
                    <m:bar>
                      <m:barPr>
                        <m:ctrlPr>
                          <a:rPr lang="en-US" b="0" i="1" smtClean="0">
                            <a:latin typeface="Cambria Math"/>
                          </a:rPr>
                        </m:ctrlPr>
                      </m:barPr>
                      <m:e>
                        <m:r>
                          <a:rPr lang="en-US" i="1">
                            <a:latin typeface="Cambria Math"/>
                          </a:rPr>
                          <m:t>𝑓</m:t>
                        </m:r>
                      </m:e>
                    </m:bar>
                  </m:oMath>
                </a14:m>
                <a:r>
                  <a:rPr lang="en-US" dirty="0"/>
                  <a:t>: force</a:t>
                </a:r>
              </a:p>
              <a:p>
                <a:pPr marL="342900" indent="-342900">
                  <a:spcAft>
                    <a:spcPts val="500"/>
                  </a:spcAft>
                  <a:buFont typeface="Wingdings" panose="05000000000000000000" pitchFamily="2" charset="2"/>
                  <a:buChar char="§"/>
                </a:pPr>
                <a14:m>
                  <m:oMath xmlns:m="http://schemas.openxmlformats.org/officeDocument/2006/math">
                    <m:bar>
                      <m:barPr>
                        <m:ctrlPr>
                          <a:rPr lang="en-US" b="0" i="1" dirty="0" smtClean="0">
                            <a:latin typeface="Cambria Math"/>
                          </a:rPr>
                        </m:ctrlPr>
                      </m:barPr>
                      <m:e>
                        <m:r>
                          <a:rPr lang="en-US" i="1" dirty="0">
                            <a:latin typeface="Cambria Math"/>
                          </a:rPr>
                          <m:t>𝑢</m:t>
                        </m:r>
                      </m:e>
                    </m:bar>
                  </m:oMath>
                </a14:m>
                <a:r>
                  <a:rPr lang="en-US" dirty="0"/>
                  <a:t>: control input </a:t>
                </a:r>
              </a:p>
              <a:p>
                <a:pPr marL="342900" indent="-342900">
                  <a:spcAft>
                    <a:spcPts val="500"/>
                  </a:spcAft>
                  <a:buFont typeface="Wingdings" panose="05000000000000000000" pitchFamily="2" charset="2"/>
                  <a:buChar char="§"/>
                </a:pPr>
                <a14:m>
                  <m:oMath xmlns:m="http://schemas.openxmlformats.org/officeDocument/2006/math">
                    <m:sSub>
                      <m:sSubPr>
                        <m:ctrlPr>
                          <a:rPr lang="en-US" i="1" smtClean="0">
                            <a:latin typeface="Cambria Math"/>
                          </a:rPr>
                        </m:ctrlPr>
                      </m:sSubPr>
                      <m:e>
                        <m:bar>
                          <m:barPr>
                            <m:ctrlPr>
                              <a:rPr lang="en-US" i="1" smtClean="0">
                                <a:latin typeface="Cambria Math"/>
                              </a:rPr>
                            </m:ctrlPr>
                          </m:barPr>
                          <m:e>
                            <m:r>
                              <a:rPr lang="en-US" b="0" i="1" smtClean="0">
                                <a:latin typeface="Cambria Math"/>
                              </a:rPr>
                              <m:t>𝑢</m:t>
                            </m:r>
                          </m:e>
                        </m:bar>
                      </m:e>
                      <m:sub>
                        <m:r>
                          <a:rPr lang="en-US" b="0" i="1" smtClean="0">
                            <a:latin typeface="Cambria Math"/>
                          </a:rPr>
                          <m:t>𝑑</m:t>
                        </m:r>
                      </m:sub>
                    </m:sSub>
                  </m:oMath>
                </a14:m>
                <a:r>
                  <a:rPr lang="en-US" dirty="0"/>
                  <a:t>: wind input </a:t>
                </a:r>
              </a:p>
              <a:p>
                <a:pPr>
                  <a:spcAft>
                    <a:spcPts val="500"/>
                  </a:spcAft>
                </a:pPr>
                <a:endParaRPr lang="en-US"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34972" y="4581525"/>
                <a:ext cx="3527428" cy="1666875"/>
              </a:xfrm>
              <a:prstGeom prst="rect">
                <a:avLst/>
              </a:prstGeom>
              <a:blipFill rotWithShape="1">
                <a:blip r:embed="rId6"/>
                <a:stretch>
                  <a:fillRect l="-1036" t="-1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38750" y="4586287"/>
                <a:ext cx="3536952" cy="1669688"/>
              </a:xfrm>
              <a:prstGeom prst="rect">
                <a:avLst/>
              </a:prstGeom>
              <a:noFill/>
            </p:spPr>
            <p:txBody>
              <a:bodyPr wrap="square" rtlCol="0">
                <a:noAutofit/>
              </a:bodyPr>
              <a:lstStyle/>
              <a:p>
                <a:pPr marL="342900" indent="-342900">
                  <a:spcAft>
                    <a:spcPts val="500"/>
                  </a:spcAft>
                  <a:buFont typeface="Wingdings" panose="05000000000000000000" pitchFamily="2" charset="2"/>
                  <a:buChar char="§"/>
                </a:pPr>
                <a14:m>
                  <m:oMath xmlns:m="http://schemas.openxmlformats.org/officeDocument/2006/math">
                    <m:bar>
                      <m:barPr>
                        <m:ctrlPr>
                          <a:rPr lang="en-US" i="1" smtClean="0">
                            <a:latin typeface="Cambria Math"/>
                          </a:rPr>
                        </m:ctrlPr>
                      </m:barPr>
                      <m:e>
                        <m:r>
                          <a:rPr lang="en-US" b="0" i="1" smtClean="0">
                            <a:latin typeface="Cambria Math"/>
                          </a:rPr>
                          <m:t>𝑞</m:t>
                        </m:r>
                      </m:e>
                    </m:bar>
                  </m:oMath>
                </a14:m>
                <a:r>
                  <a:rPr lang="en-US" dirty="0"/>
                  <a:t>: DOF displacements</a:t>
                </a:r>
              </a:p>
              <a:p>
                <a:pPr marL="342900" indent="-342900">
                  <a:spcAft>
                    <a:spcPts val="500"/>
                  </a:spcAft>
                  <a:buFont typeface="Wingdings" panose="05000000000000000000" pitchFamily="2" charset="2"/>
                  <a:buChar char="§"/>
                </a:pPr>
                <a14:m>
                  <m:oMath xmlns:m="http://schemas.openxmlformats.org/officeDocument/2006/math">
                    <m:bar>
                      <m:barPr>
                        <m:ctrlPr>
                          <a:rPr lang="en-US" i="1" smtClean="0">
                            <a:latin typeface="Cambria Math"/>
                          </a:rPr>
                        </m:ctrlPr>
                      </m:barPr>
                      <m:e>
                        <m:acc>
                          <m:accPr>
                            <m:chr m:val="̇"/>
                            <m:ctrlPr>
                              <a:rPr lang="en-US" i="1" smtClean="0">
                                <a:latin typeface="Cambria Math"/>
                              </a:rPr>
                            </m:ctrlPr>
                          </m:accPr>
                          <m:e>
                            <m:r>
                              <a:rPr lang="en-US" b="0" i="1" smtClean="0">
                                <a:latin typeface="Cambria Math"/>
                              </a:rPr>
                              <m:t>𝑞</m:t>
                            </m:r>
                          </m:e>
                        </m:acc>
                      </m:e>
                    </m:bar>
                  </m:oMath>
                </a14:m>
                <a:r>
                  <a:rPr lang="en-US" dirty="0"/>
                  <a:t>: DOF velocities</a:t>
                </a:r>
              </a:p>
              <a:p>
                <a:pPr marL="342900" indent="-342900">
                  <a:spcAft>
                    <a:spcPts val="500"/>
                  </a:spcAft>
                  <a:buFont typeface="Wingdings" panose="05000000000000000000" pitchFamily="2" charset="2"/>
                  <a:buChar char="§"/>
                </a:pPr>
                <a14:m>
                  <m:oMath xmlns:m="http://schemas.openxmlformats.org/officeDocument/2006/math">
                    <m:acc>
                      <m:accPr>
                        <m:chr m:val="̈"/>
                        <m:ctrlPr>
                          <a:rPr lang="en-US" i="1" smtClean="0">
                            <a:latin typeface="Cambria Math"/>
                          </a:rPr>
                        </m:ctrlPr>
                      </m:accPr>
                      <m:e>
                        <m:bar>
                          <m:barPr>
                            <m:ctrlPr>
                              <a:rPr lang="en-US" i="1" smtClean="0">
                                <a:latin typeface="Cambria Math"/>
                              </a:rPr>
                            </m:ctrlPr>
                          </m:barPr>
                          <m:e>
                            <m:r>
                              <a:rPr lang="en-US" b="0" i="1" smtClean="0">
                                <a:latin typeface="Cambria Math"/>
                              </a:rPr>
                              <m:t>𝑞</m:t>
                            </m:r>
                          </m:e>
                        </m:bar>
                      </m:e>
                    </m:acc>
                  </m:oMath>
                </a14:m>
                <a:r>
                  <a:rPr lang="en-US" dirty="0"/>
                  <a:t>:  </a:t>
                </a:r>
                <a:r>
                  <a:rPr lang="en-US" dirty="0" err="1"/>
                  <a:t>DOF</a:t>
                </a:r>
                <a:r>
                  <a:rPr lang="en-US" dirty="0"/>
                  <a:t> accelerations</a:t>
                </a:r>
              </a:p>
              <a:p>
                <a:pPr marL="342900" indent="-342900">
                  <a:spcAft>
                    <a:spcPts val="500"/>
                  </a:spcAft>
                  <a:buFont typeface="Wingdings" panose="05000000000000000000" pitchFamily="2" charset="2"/>
                  <a:buChar char="§"/>
                </a:pPr>
                <a14:m>
                  <m:oMath xmlns:m="http://schemas.openxmlformats.org/officeDocument/2006/math">
                    <m:r>
                      <a:rPr lang="en-US" b="0" i="1" smtClean="0">
                        <a:latin typeface="Cambria Math"/>
                      </a:rPr>
                      <m:t>𝑡</m:t>
                    </m:r>
                  </m:oMath>
                </a14:m>
                <a:r>
                  <a:rPr lang="en-US" dirty="0"/>
                  <a:t>: time</a:t>
                </a:r>
              </a:p>
              <a:p>
                <a:pPr marL="342900" indent="-342900">
                  <a:spcAft>
                    <a:spcPts val="500"/>
                  </a:spcAft>
                  <a:buFont typeface="Wingdings" panose="05000000000000000000" pitchFamily="2" charset="2"/>
                  <a:buChar char="§"/>
                </a:pPr>
                <a:endParaRPr lang="en-US" dirty="0"/>
              </a:p>
              <a:p>
                <a:pPr marL="342900" indent="-342900">
                  <a:spcAft>
                    <a:spcPts val="500"/>
                  </a:spcAft>
                  <a:buFont typeface="Wingdings" panose="05000000000000000000" pitchFamily="2" charset="2"/>
                  <a:buChar char="§"/>
                </a:pPr>
                <a:endParaRPr lang="en-US" dirty="0"/>
              </a:p>
              <a:p>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238750" y="4586287"/>
                <a:ext cx="3536952" cy="1669688"/>
              </a:xfrm>
              <a:prstGeom prst="rect">
                <a:avLst/>
              </a:prstGeom>
              <a:blipFill rotWithShape="0">
                <a:blip r:embed="rId7"/>
                <a:stretch>
                  <a:fillRect l="-1033" t="-1825"/>
                </a:stretch>
              </a:blipFill>
            </p:spPr>
            <p:txBody>
              <a:bodyPr/>
              <a:lstStyle/>
              <a:p>
                <a:r>
                  <a:rPr lang="en-US">
                    <a:noFill/>
                  </a:rPr>
                  <a:t> </a:t>
                </a:r>
              </a:p>
            </p:txBody>
          </p:sp>
        </mc:Fallback>
      </mc:AlternateContent>
      <p:sp>
        <p:nvSpPr>
          <p:cNvPr id="3" name="Rectangle 2"/>
          <p:cNvSpPr/>
          <p:nvPr/>
        </p:nvSpPr>
        <p:spPr>
          <a:xfrm>
            <a:off x="410308" y="3580674"/>
            <a:ext cx="8733692" cy="769441"/>
          </a:xfrm>
          <a:prstGeom prst="rect">
            <a:avLst/>
          </a:prstGeom>
        </p:spPr>
        <p:txBody>
          <a:bodyPr wrap="square">
            <a:spAutoFit/>
          </a:bodyPr>
          <a:lstStyle/>
          <a:p>
            <a:pPr>
              <a:spcAft>
                <a:spcPts val="500"/>
              </a:spcAft>
            </a:pPr>
            <a:r>
              <a:rPr lang="en-US" sz="2200" b="1" i="1" dirty="0"/>
              <a:t>Nonlinear aero-elastic equations of motion of wind turbine system</a:t>
            </a:r>
          </a:p>
        </p:txBody>
      </p:sp>
      <p:sp>
        <p:nvSpPr>
          <p:cNvPr id="5" name="Slide Number Placeholder 4"/>
          <p:cNvSpPr>
            <a:spLocks noGrp="1"/>
          </p:cNvSpPr>
          <p:nvPr>
            <p:ph type="sldNum" sz="quarter" idx="4"/>
          </p:nvPr>
        </p:nvSpPr>
        <p:spPr/>
        <p:txBody>
          <a:bodyPr/>
          <a:lstStyle/>
          <a:p>
            <a:fld id="{4A466926-17EF-4CAC-B717-1CD0EBB5093C}" type="slidenum">
              <a:rPr lang="en-US" smtClean="0"/>
              <a:t>9</a:t>
            </a:fld>
            <a:endParaRPr lang="en-US"/>
          </a:p>
        </p:txBody>
      </p:sp>
    </p:spTree>
    <p:extLst>
      <p:ext uri="{BB962C8B-B14F-4D97-AF65-F5344CB8AC3E}">
        <p14:creationId xmlns:p14="http://schemas.microsoft.com/office/powerpoint/2010/main" val="24086071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134856</TotalTime>
  <Words>3138</Words>
  <Application>Microsoft Office PowerPoint</Application>
  <PresentationFormat>On-screen Show (4:3)</PresentationFormat>
  <Paragraphs>507</Paragraphs>
  <Slides>35</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Office Theme</vt:lpstr>
      <vt:lpstr>Equation</vt:lpstr>
      <vt:lpstr> Application of Model Predictive Control for Optimal Operation of Wind Turbines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Uconn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DAMPING REDUCTION IN STRUCTURES USING PIEZOELECTRIC CIRCUITRY WITH NEGATIVE RESISTANCE</dc:title>
  <dc:creator>Yuan Yuan</dc:creator>
  <cp:lastModifiedBy>Yuan</cp:lastModifiedBy>
  <cp:revision>2348</cp:revision>
  <cp:lastPrinted>2013-09-27T22:13:56Z</cp:lastPrinted>
  <dcterms:created xsi:type="dcterms:W3CDTF">2010-07-27T18:47:25Z</dcterms:created>
  <dcterms:modified xsi:type="dcterms:W3CDTF">2017-03-24T17:59:23Z</dcterms:modified>
</cp:coreProperties>
</file>